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27.xml" ContentType="application/vnd.openxmlformats-officedocument.presentationml.slide+xml"/>
  <Override PartName="/ppt/slides/slide33.xml" ContentType="application/vnd.openxmlformats-officedocument.presentationml.slide+xml"/>
  <Override PartName="/ppt/slides/slide2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69.xml" ContentType="application/vnd.openxmlformats-officedocument.presentationml.slide+xml"/>
  <Override PartName="/ppt/slides/slide28.xml" ContentType="application/vnd.openxmlformats-officedocument.presentationml.slide+xml"/>
  <Override PartName="/ppt/slides/slide67.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68.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4.xml" ContentType="application/vnd.openxmlformats-officedocument.presentationml.slide+xml"/>
  <Override PartName="/ppt/slides/slide51.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59.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60.xml" ContentType="application/vnd.openxmlformats-officedocument.presentationml.slide+xml"/>
  <Override PartName="/ppt/slides/slide63.xml" ContentType="application/vnd.openxmlformats-officedocument.presentationml.slide+xml"/>
  <Override PartName="/ppt/slides/slide58.xml" ContentType="application/vnd.openxmlformats-officedocument.presentationml.slide+xml"/>
  <Override PartName="/ppt/slides/slide66.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notesSlides/notesSlide13.xml" ContentType="application/vnd.openxmlformats-officedocument.presentationml.notesSlide+xml"/>
  <Override PartName="/ppt/notesSlides/notesSlide19.xml" ContentType="application/vnd.openxmlformats-officedocument.presentationml.notesSlide+xml"/>
  <Override PartName="/ppt/slideMasters/slideMaster2.xml" ContentType="application/vnd.openxmlformats-officedocument.presentationml.slideMaster+xml"/>
  <Override PartName="/ppt/notesSlides/notesSlide12.xml" ContentType="application/vnd.openxmlformats-officedocument.presentationml.notesSlide+xml"/>
  <Override PartName="/ppt/notesSlides/notesSlide15.xml" ContentType="application/vnd.openxmlformats-officedocument.presentationml.notesSlide+xml"/>
  <Override PartName="/ppt/notesSlides/notesSlide20.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18.xml" ContentType="application/vnd.openxmlformats-officedocument.presentationml.notesSlide+xml"/>
  <Override PartName="/ppt/notesSlides/notesSlide21.xml" ContentType="application/vnd.openxmlformats-officedocument.presentationml.notesSlide+xml"/>
  <Override PartName="/ppt/notesSlides/notesSlide17.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16.xml" ContentType="application/vnd.openxmlformats-officedocument.presentationml.notesSlide+xml"/>
  <Override PartName="/ppt/slideMasters/slideMaster1.xml" ContentType="application/vnd.openxmlformats-officedocument.presentationml.slideMaster+xml"/>
  <Override PartName="/ppt/notesSlides/notesSlide26.xml" ContentType="application/vnd.openxmlformats-officedocument.presentationml.notesSlide+xml"/>
  <Override PartName="/ppt/notesSlides/notesSlide14.xml" ContentType="application/vnd.openxmlformats-officedocument.presentationml.notesSlide+xml"/>
  <Override PartName="/ppt/notesSlides/notesSlide11.xml" ContentType="application/vnd.openxmlformats-officedocument.presentationml.notesSlide+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29.xml" ContentType="application/vnd.openxmlformats-officedocument.presentationml.slideLayout+xml"/>
  <Override PartName="/ppt/notesSlides/notesSlide1.xml" ContentType="application/vnd.openxmlformats-officedocument.presentationml.notesSlide+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charts/style1.xml" ContentType="application/vnd.ms-office.chartstyle+xml"/>
  <Override PartName="/ppt/charts/chart1.xml" ContentType="application/vnd.openxmlformats-officedocument.drawingml.chart+xml"/>
  <Override PartName="/ppt/charts/colors1.xml" ContentType="application/vnd.ms-office.chartcolorstyl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75"/>
  </p:notesMasterIdLst>
  <p:sldIdLst>
    <p:sldId id="361" r:id="rId3"/>
    <p:sldId id="262" r:id="rId4"/>
    <p:sldId id="263" r:id="rId5"/>
    <p:sldId id="264" r:id="rId6"/>
    <p:sldId id="265" r:id="rId7"/>
    <p:sldId id="266" r:id="rId8"/>
    <p:sldId id="267" r:id="rId9"/>
    <p:sldId id="273" r:id="rId10"/>
    <p:sldId id="275" r:id="rId11"/>
    <p:sldId id="276" r:id="rId12"/>
    <p:sldId id="277" r:id="rId13"/>
    <p:sldId id="280" r:id="rId14"/>
    <p:sldId id="281" r:id="rId15"/>
    <p:sldId id="282" r:id="rId16"/>
    <p:sldId id="283" r:id="rId17"/>
    <p:sldId id="284" r:id="rId18"/>
    <p:sldId id="285" r:id="rId19"/>
    <p:sldId id="286" r:id="rId20"/>
    <p:sldId id="354" r:id="rId21"/>
    <p:sldId id="306" r:id="rId22"/>
    <p:sldId id="300" r:id="rId23"/>
    <p:sldId id="301" r:id="rId24"/>
    <p:sldId id="307" r:id="rId25"/>
    <p:sldId id="303" r:id="rId26"/>
    <p:sldId id="305" r:id="rId27"/>
    <p:sldId id="308" r:id="rId28"/>
    <p:sldId id="309" r:id="rId29"/>
    <p:sldId id="310" r:id="rId30"/>
    <p:sldId id="311" r:id="rId31"/>
    <p:sldId id="312" r:id="rId32"/>
    <p:sldId id="318" r:id="rId33"/>
    <p:sldId id="313" r:id="rId34"/>
    <p:sldId id="314" r:id="rId35"/>
    <p:sldId id="316" r:id="rId36"/>
    <p:sldId id="317" r:id="rId37"/>
    <p:sldId id="319" r:id="rId38"/>
    <p:sldId id="320" r:id="rId39"/>
    <p:sldId id="321" r:id="rId40"/>
    <p:sldId id="322" r:id="rId41"/>
    <p:sldId id="323" r:id="rId42"/>
    <p:sldId id="324" r:id="rId43"/>
    <p:sldId id="325" r:id="rId44"/>
    <p:sldId id="326" r:id="rId45"/>
    <p:sldId id="327" r:id="rId46"/>
    <p:sldId id="328" r:id="rId47"/>
    <p:sldId id="330" r:id="rId48"/>
    <p:sldId id="331" r:id="rId49"/>
    <p:sldId id="332" r:id="rId50"/>
    <p:sldId id="333" r:id="rId51"/>
    <p:sldId id="367" r:id="rId52"/>
    <p:sldId id="357" r:id="rId53"/>
    <p:sldId id="346" r:id="rId54"/>
    <p:sldId id="347" r:id="rId55"/>
    <p:sldId id="348" r:id="rId56"/>
    <p:sldId id="349" r:id="rId57"/>
    <p:sldId id="350" r:id="rId58"/>
    <p:sldId id="352" r:id="rId59"/>
    <p:sldId id="353" r:id="rId60"/>
    <p:sldId id="278" r:id="rId61"/>
    <p:sldId id="279" r:id="rId62"/>
    <p:sldId id="297" r:id="rId63"/>
    <p:sldId id="304" r:id="rId64"/>
    <p:sldId id="329" r:id="rId65"/>
    <p:sldId id="355" r:id="rId66"/>
    <p:sldId id="356" r:id="rId67"/>
    <p:sldId id="358" r:id="rId68"/>
    <p:sldId id="359" r:id="rId69"/>
    <p:sldId id="362" r:id="rId70"/>
    <p:sldId id="363" r:id="rId71"/>
    <p:sldId id="364" r:id="rId72"/>
    <p:sldId id="365" r:id="rId73"/>
    <p:sldId id="366"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EA4C8401-6381-40ED-A7CA-822239E64F5C}">
          <p14:sldIdLst>
            <p14:sldId id="361"/>
          </p14:sldIdLst>
        </p14:section>
        <p14:section name="Presentation" id="{AF94B516-185D-4C04-A993-3851B9DFA6CE}">
          <p14:sldIdLst>
            <p14:sldId id="262"/>
            <p14:sldId id="263"/>
            <p14:sldId id="264"/>
            <p14:sldId id="265"/>
            <p14:sldId id="266"/>
            <p14:sldId id="267"/>
            <p14:sldId id="273"/>
            <p14:sldId id="275"/>
            <p14:sldId id="276"/>
            <p14:sldId id="277"/>
            <p14:sldId id="280"/>
            <p14:sldId id="281"/>
            <p14:sldId id="282"/>
            <p14:sldId id="283"/>
            <p14:sldId id="284"/>
            <p14:sldId id="285"/>
            <p14:sldId id="286"/>
            <p14:sldId id="354"/>
            <p14:sldId id="306"/>
            <p14:sldId id="300"/>
            <p14:sldId id="301"/>
            <p14:sldId id="307"/>
            <p14:sldId id="303"/>
            <p14:sldId id="305"/>
            <p14:sldId id="308"/>
            <p14:sldId id="309"/>
            <p14:sldId id="310"/>
            <p14:sldId id="311"/>
            <p14:sldId id="312"/>
            <p14:sldId id="318"/>
            <p14:sldId id="313"/>
            <p14:sldId id="314"/>
            <p14:sldId id="316"/>
            <p14:sldId id="317"/>
            <p14:sldId id="319"/>
            <p14:sldId id="320"/>
            <p14:sldId id="321"/>
            <p14:sldId id="322"/>
            <p14:sldId id="323"/>
            <p14:sldId id="324"/>
            <p14:sldId id="325"/>
            <p14:sldId id="326"/>
            <p14:sldId id="327"/>
            <p14:sldId id="328"/>
            <p14:sldId id="330"/>
            <p14:sldId id="331"/>
            <p14:sldId id="332"/>
            <p14:sldId id="333"/>
            <p14:sldId id="367"/>
            <p14:sldId id="357"/>
            <p14:sldId id="346"/>
            <p14:sldId id="347"/>
            <p14:sldId id="348"/>
            <p14:sldId id="349"/>
            <p14:sldId id="350"/>
            <p14:sldId id="352"/>
            <p14:sldId id="353"/>
            <p14:sldId id="278"/>
            <p14:sldId id="279"/>
            <p14:sldId id="297"/>
            <p14:sldId id="304"/>
            <p14:sldId id="329"/>
            <p14:sldId id="355"/>
            <p14:sldId id="356"/>
            <p14:sldId id="358"/>
            <p14:sldId id="359"/>
            <p14:sldId id="362"/>
            <p14:sldId id="363"/>
            <p14:sldId id="364"/>
            <p14:sldId id="365"/>
            <p14:sldId id="36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05" d="100"/>
          <a:sy n="105" d="100"/>
        </p:scale>
        <p:origin x="138" y="144"/>
      </p:cViewPr>
      <p:guideLst/>
    </p:cSldViewPr>
  </p:slideViewPr>
  <p:notesTextViewPr>
    <p:cViewPr>
      <p:scale>
        <a:sx n="1" d="1"/>
        <a:sy n="1" d="1"/>
      </p:scale>
      <p:origin x="0" y="0"/>
    </p:cViewPr>
  </p:notesTextViewPr>
  <p:sorterViewPr>
    <p:cViewPr>
      <p:scale>
        <a:sx n="100" d="100"/>
        <a:sy n="100" d="100"/>
      </p:scale>
      <p:origin x="0" y="-10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customXml" Target="../customXml/item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customXml" Target="../customXml/item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81"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charts/_rels/chart1.xml.rels><?xml version="1.0" encoding="UTF-8" standalone="yes"?>
<Relationships xmlns="http://schemas.openxmlformats.org/package/2006/relationships"><Relationship Id="rId3" Type="http://schemas.openxmlformats.org/officeDocument/2006/relationships/oleObject" Target="file:///\\BNCFS06\Projects\PR55761\FRA\104674\Design\Traffic\Crash%20Analysis\HSR%20Crash%20Analysis\Tech%20Memo\Charts%20for%20Memo.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6175054205180875"/>
          <c:y val="2.7455719545229514E-2"/>
          <c:w val="0.69991308151698428"/>
          <c:h val="0.556883750282271"/>
        </c:manualLayout>
      </c:layout>
      <c:barChart>
        <c:barDir val="bar"/>
        <c:grouping val="stacked"/>
        <c:varyColors val="0"/>
        <c:ser>
          <c:idx val="0"/>
          <c:order val="0"/>
          <c:tx>
            <c:v>Below Statewide Average</c:v>
          </c:tx>
          <c:spPr>
            <a:solidFill>
              <a:schemeClr val="accent6"/>
            </a:solidFill>
            <a:ln>
              <a:noFill/>
            </a:ln>
            <a:effectLst/>
          </c:spPr>
          <c:invertIfNegative val="0"/>
          <c:cat>
            <c:strRef>
              <c:f>Sheet1!$F$11:$F$14</c:f>
              <c:strCache>
                <c:ptCount val="4"/>
                <c:pt idx="0">
                  <c:v>Fixed Object</c:v>
                </c:pt>
                <c:pt idx="1">
                  <c:v>Sideswipe - Passing</c:v>
                </c:pt>
                <c:pt idx="2">
                  <c:v>Rear End</c:v>
                </c:pt>
                <c:pt idx="3">
                  <c:v>Injury Crashes</c:v>
                </c:pt>
              </c:strCache>
            </c:strRef>
          </c:cat>
          <c:val>
            <c:numRef>
              <c:f>Sheet1!$G$11:$G$14</c:f>
              <c:numCache>
                <c:formatCode>0.0%</c:formatCode>
                <c:ptCount val="4"/>
                <c:pt idx="0">
                  <c:v>0.14199999999999999</c:v>
                </c:pt>
                <c:pt idx="1">
                  <c:v>0</c:v>
                </c:pt>
                <c:pt idx="2">
                  <c:v>0</c:v>
                </c:pt>
                <c:pt idx="3">
                  <c:v>0.23799999999999999</c:v>
                </c:pt>
              </c:numCache>
            </c:numRef>
          </c:val>
          <c:extLst>
            <c:ext xmlns:c16="http://schemas.microsoft.com/office/drawing/2014/chart" uri="{C3380CC4-5D6E-409C-BE32-E72D297353CC}">
              <c16:uniqueId val="{00000000-0A61-4B4B-BF06-53FFF424C1FE}"/>
            </c:ext>
          </c:extLst>
        </c:ser>
        <c:ser>
          <c:idx val="1"/>
          <c:order val="1"/>
          <c:tx>
            <c:v>Statewide Average</c:v>
          </c:tx>
          <c:spPr>
            <a:solidFill>
              <a:schemeClr val="bg1">
                <a:lumMod val="65000"/>
              </a:schemeClr>
            </a:solidFill>
            <a:ln>
              <a:noFill/>
            </a:ln>
            <a:effectLst/>
          </c:spPr>
          <c:invertIfNegative val="0"/>
          <c:cat>
            <c:strRef>
              <c:f>Sheet1!$F$11:$F$14</c:f>
              <c:strCache>
                <c:ptCount val="4"/>
                <c:pt idx="0">
                  <c:v>Fixed Object</c:v>
                </c:pt>
                <c:pt idx="1">
                  <c:v>Sideswipe - Passing</c:v>
                </c:pt>
                <c:pt idx="2">
                  <c:v>Rear End</c:v>
                </c:pt>
                <c:pt idx="3">
                  <c:v>Injury Crashes</c:v>
                </c:pt>
              </c:strCache>
            </c:strRef>
          </c:cat>
          <c:val>
            <c:numRef>
              <c:f>Sheet1!$H$11:$H$14</c:f>
              <c:numCache>
                <c:formatCode>0.0%</c:formatCode>
                <c:ptCount val="4"/>
                <c:pt idx="0">
                  <c:v>0.11900000000000002</c:v>
                </c:pt>
                <c:pt idx="1">
                  <c:v>0.186</c:v>
                </c:pt>
                <c:pt idx="2">
                  <c:v>0.29899999999999999</c:v>
                </c:pt>
                <c:pt idx="3">
                  <c:v>3.0000000000000027E-3</c:v>
                </c:pt>
              </c:numCache>
            </c:numRef>
          </c:val>
          <c:extLst>
            <c:ext xmlns:c16="http://schemas.microsoft.com/office/drawing/2014/chart" uri="{C3380CC4-5D6E-409C-BE32-E72D297353CC}">
              <c16:uniqueId val="{00000001-0A61-4B4B-BF06-53FFF424C1FE}"/>
            </c:ext>
          </c:extLst>
        </c:ser>
        <c:ser>
          <c:idx val="2"/>
          <c:order val="2"/>
          <c:tx>
            <c:v>Above Statewide Average</c:v>
          </c:tx>
          <c:spPr>
            <a:solidFill>
              <a:schemeClr val="accent2"/>
            </a:solidFill>
            <a:ln>
              <a:noFill/>
            </a:ln>
            <a:effectLst/>
          </c:spPr>
          <c:invertIfNegative val="0"/>
          <c:cat>
            <c:strRef>
              <c:f>Sheet1!$F$11:$F$14</c:f>
              <c:strCache>
                <c:ptCount val="4"/>
                <c:pt idx="0">
                  <c:v>Fixed Object</c:v>
                </c:pt>
                <c:pt idx="1">
                  <c:v>Sideswipe - Passing</c:v>
                </c:pt>
                <c:pt idx="2">
                  <c:v>Rear End</c:v>
                </c:pt>
                <c:pt idx="3">
                  <c:v>Injury Crashes</c:v>
                </c:pt>
              </c:strCache>
            </c:strRef>
          </c:cat>
          <c:val>
            <c:numRef>
              <c:f>Sheet1!$I$11:$I$14</c:f>
              <c:numCache>
                <c:formatCode>0.0%</c:formatCode>
                <c:ptCount val="4"/>
                <c:pt idx="0">
                  <c:v>0</c:v>
                </c:pt>
                <c:pt idx="1">
                  <c:v>8.7000000000000022E-2</c:v>
                </c:pt>
                <c:pt idx="2">
                  <c:v>0.19</c:v>
                </c:pt>
                <c:pt idx="3">
                  <c:v>0</c:v>
                </c:pt>
              </c:numCache>
            </c:numRef>
          </c:val>
          <c:extLst>
            <c:ext xmlns:c16="http://schemas.microsoft.com/office/drawing/2014/chart" uri="{C3380CC4-5D6E-409C-BE32-E72D297353CC}">
              <c16:uniqueId val="{00000002-0A61-4B4B-BF06-53FFF424C1FE}"/>
            </c:ext>
          </c:extLst>
        </c:ser>
        <c:dLbls>
          <c:showLegendKey val="0"/>
          <c:showVal val="0"/>
          <c:showCatName val="0"/>
          <c:showSerName val="0"/>
          <c:showPercent val="0"/>
          <c:showBubbleSize val="0"/>
        </c:dLbls>
        <c:gapWidth val="150"/>
        <c:overlap val="100"/>
        <c:axId val="416357904"/>
        <c:axId val="416320592"/>
      </c:barChart>
      <c:catAx>
        <c:axId val="4163579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16320592"/>
        <c:crosses val="autoZero"/>
        <c:auto val="1"/>
        <c:lblAlgn val="ctr"/>
        <c:lblOffset val="100"/>
        <c:noMultiLvlLbl val="0"/>
      </c:catAx>
      <c:valAx>
        <c:axId val="416320592"/>
        <c:scaling>
          <c:orientation val="minMax"/>
          <c:max val="0.5"/>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16357904"/>
        <c:crosses val="autoZero"/>
        <c:crossBetween val="between"/>
      </c:valAx>
      <c:spPr>
        <a:noFill/>
        <a:ln>
          <a:noFill/>
        </a:ln>
        <a:effectLst/>
      </c:spPr>
    </c:plotArea>
    <c:legend>
      <c:legendPos val="b"/>
      <c:layout>
        <c:manualLayout>
          <c:xMode val="edge"/>
          <c:yMode val="edge"/>
          <c:x val="0.13929837574650994"/>
          <c:y val="0.61142747533358111"/>
          <c:w val="0.80352885237171445"/>
          <c:h val="0.2138543515268110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8E5A14-3089-4D5D-9AD3-B58753385A01}" type="datetimeFigureOut">
              <a:rPr lang="en-US" smtClean="0"/>
              <a:t>9/4/2018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9F1101-F399-4A82-B870-113C838F4331}" type="slidenum">
              <a:rPr lang="en-US" smtClean="0"/>
              <a:t>‹#›</a:t>
            </a:fld>
            <a:endParaRPr lang="en-US"/>
          </a:p>
        </p:txBody>
      </p:sp>
    </p:spTree>
    <p:extLst>
      <p:ext uri="{BB962C8B-B14F-4D97-AF65-F5344CB8AC3E}">
        <p14:creationId xmlns:p14="http://schemas.microsoft.com/office/powerpoint/2010/main" val="3029892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CAC9B-CEE0-4761-8E5F-A0FCAD3A1CAE}" type="slidenum">
              <a:rPr lang="en-US" smtClean="0"/>
              <a:t>4</a:t>
            </a:fld>
            <a:endParaRPr lang="en-US"/>
          </a:p>
        </p:txBody>
      </p:sp>
    </p:spTree>
    <p:extLst>
      <p:ext uri="{BB962C8B-B14F-4D97-AF65-F5344CB8AC3E}">
        <p14:creationId xmlns:p14="http://schemas.microsoft.com/office/powerpoint/2010/main" val="225681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a:t>
            </a:r>
            <a:r>
              <a:rPr lang="en-US" baseline="0" dirty="0"/>
              <a:t> on the site however, may be a lot of commuter traffic – getting them to public meetings may be difficult</a:t>
            </a:r>
            <a:endParaRPr lang="en-US" dirty="0"/>
          </a:p>
        </p:txBody>
      </p:sp>
      <p:sp>
        <p:nvSpPr>
          <p:cNvPr id="4" name="Slide Number Placeholder 3"/>
          <p:cNvSpPr>
            <a:spLocks noGrp="1"/>
          </p:cNvSpPr>
          <p:nvPr>
            <p:ph type="sldNum" sz="quarter" idx="10"/>
          </p:nvPr>
        </p:nvSpPr>
        <p:spPr/>
        <p:txBody>
          <a:bodyPr/>
          <a:lstStyle/>
          <a:p>
            <a:fld id="{1F3CAC9B-CEE0-4761-8E5F-A0FCAD3A1CAE}" type="slidenum">
              <a:rPr lang="en-US" smtClean="0"/>
              <a:t>44</a:t>
            </a:fld>
            <a:endParaRPr lang="en-US"/>
          </a:p>
        </p:txBody>
      </p:sp>
    </p:spTree>
    <p:extLst>
      <p:ext uri="{BB962C8B-B14F-4D97-AF65-F5344CB8AC3E}">
        <p14:creationId xmlns:p14="http://schemas.microsoft.com/office/powerpoint/2010/main" val="774809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CAC9B-CEE0-4761-8E5F-A0FCAD3A1CAE}" type="slidenum">
              <a:rPr lang="en-US" smtClean="0"/>
              <a:t>45</a:t>
            </a:fld>
            <a:endParaRPr lang="en-US"/>
          </a:p>
        </p:txBody>
      </p:sp>
    </p:spTree>
    <p:extLst>
      <p:ext uri="{BB962C8B-B14F-4D97-AF65-F5344CB8AC3E}">
        <p14:creationId xmlns:p14="http://schemas.microsoft.com/office/powerpoint/2010/main" val="65056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Michigan</a:t>
            </a:r>
            <a:r>
              <a:rPr lang="en-US" baseline="0" dirty="0"/>
              <a:t> identifies all of their shoulder pull-off areas (this one identified as 47N) for quicker response time. Notice that Michigan has a left-shoulder HSR lane but uses their pull-offs on the right side where there is already a “wide” shoulder. This was done as mitigation for their Design Exception. Not always practical………</a:t>
            </a:r>
            <a:endParaRPr lang="en-US" dirty="0"/>
          </a:p>
        </p:txBody>
      </p:sp>
      <p:sp>
        <p:nvSpPr>
          <p:cNvPr id="4" name="Slide Number Placeholder 3"/>
          <p:cNvSpPr>
            <a:spLocks noGrp="1"/>
          </p:cNvSpPr>
          <p:nvPr>
            <p:ph type="sldNum" sz="quarter" idx="10"/>
          </p:nvPr>
        </p:nvSpPr>
        <p:spPr/>
        <p:txBody>
          <a:bodyPr/>
          <a:lstStyle/>
          <a:p>
            <a:fld id="{1F3CAC9B-CEE0-4761-8E5F-A0FCAD3A1CAE}" type="slidenum">
              <a:rPr lang="en-US" smtClean="0"/>
              <a:t>49</a:t>
            </a:fld>
            <a:endParaRPr lang="en-US"/>
          </a:p>
        </p:txBody>
      </p:sp>
    </p:spTree>
    <p:extLst>
      <p:ext uri="{BB962C8B-B14F-4D97-AF65-F5344CB8AC3E}">
        <p14:creationId xmlns:p14="http://schemas.microsoft.com/office/powerpoint/2010/main" val="1889881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incident</a:t>
            </a:r>
            <a:r>
              <a:rPr lang="en-US" baseline="0" dirty="0"/>
              <a:t> occurs at the end of the </a:t>
            </a:r>
            <a:r>
              <a:rPr lang="en-US" baseline="0" dirty="0" err="1"/>
              <a:t>SmartLANE</a:t>
            </a:r>
            <a:r>
              <a:rPr lang="en-US" baseline="0" dirty="0"/>
              <a:t> corridor, advanced signing warning drivers of an incident and indicating that the lane will be closing can be given using the 9 overhead gantry signs and 1 cantilever sign at the beginning of the project.</a:t>
            </a:r>
            <a:endParaRPr lang="en-US" dirty="0"/>
          </a:p>
        </p:txBody>
      </p:sp>
      <p:sp>
        <p:nvSpPr>
          <p:cNvPr id="4" name="Slide Number Placeholder 3"/>
          <p:cNvSpPr>
            <a:spLocks noGrp="1"/>
          </p:cNvSpPr>
          <p:nvPr>
            <p:ph type="sldNum" sz="quarter" idx="10"/>
          </p:nvPr>
        </p:nvSpPr>
        <p:spPr/>
        <p:txBody>
          <a:bodyPr/>
          <a:lstStyle/>
          <a:p>
            <a:fld id="{1F3CAC9B-CEE0-4761-8E5F-A0FCAD3A1CAE}" type="slidenum">
              <a:rPr lang="en-US" smtClean="0"/>
              <a:t>51</a:t>
            </a:fld>
            <a:endParaRPr lang="en-US"/>
          </a:p>
        </p:txBody>
      </p:sp>
    </p:spTree>
    <p:extLst>
      <p:ext uri="{BB962C8B-B14F-4D97-AF65-F5344CB8AC3E}">
        <p14:creationId xmlns:p14="http://schemas.microsoft.com/office/powerpoint/2010/main" val="1117954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CAC9B-CEE0-4761-8E5F-A0FCAD3A1CAE}" type="slidenum">
              <a:rPr lang="en-US" smtClean="0"/>
              <a:t>57</a:t>
            </a:fld>
            <a:endParaRPr lang="en-US" dirty="0"/>
          </a:p>
        </p:txBody>
      </p:sp>
    </p:spTree>
    <p:extLst>
      <p:ext uri="{BB962C8B-B14F-4D97-AF65-F5344CB8AC3E}">
        <p14:creationId xmlns:p14="http://schemas.microsoft.com/office/powerpoint/2010/main" val="203830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CAC9B-CEE0-4761-8E5F-A0FCAD3A1CAE}" type="slidenum">
              <a:rPr lang="en-US" smtClean="0"/>
              <a:t>58</a:t>
            </a:fld>
            <a:endParaRPr lang="en-US" dirty="0"/>
          </a:p>
        </p:txBody>
      </p:sp>
    </p:spTree>
    <p:extLst>
      <p:ext uri="{BB962C8B-B14F-4D97-AF65-F5344CB8AC3E}">
        <p14:creationId xmlns:p14="http://schemas.microsoft.com/office/powerpoint/2010/main" val="3771703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Site in Boston limits the</a:t>
            </a:r>
            <a:r>
              <a:rPr lang="en-US" baseline="0" dirty="0"/>
              <a:t> shoulder use to just cars. They are also in the process of widening I-95 to accommodate a permanent lane so they are slowly phasing out the HSR implementation here</a:t>
            </a:r>
            <a:endParaRPr lang="en-US" dirty="0"/>
          </a:p>
        </p:txBody>
      </p:sp>
      <p:sp>
        <p:nvSpPr>
          <p:cNvPr id="4" name="Slide Number Placeholder 3"/>
          <p:cNvSpPr>
            <a:spLocks noGrp="1"/>
          </p:cNvSpPr>
          <p:nvPr>
            <p:ph type="sldNum" sz="quarter" idx="10"/>
          </p:nvPr>
        </p:nvSpPr>
        <p:spPr/>
        <p:txBody>
          <a:bodyPr/>
          <a:lstStyle/>
          <a:p>
            <a:fld id="{1F3CAC9B-CEE0-4761-8E5F-A0FCAD3A1CAE}" type="slidenum">
              <a:rPr lang="en-US" smtClean="0"/>
              <a:t>60</a:t>
            </a:fld>
            <a:endParaRPr lang="en-US"/>
          </a:p>
        </p:txBody>
      </p:sp>
    </p:spTree>
    <p:extLst>
      <p:ext uri="{BB962C8B-B14F-4D97-AF65-F5344CB8AC3E}">
        <p14:creationId xmlns:p14="http://schemas.microsoft.com/office/powerpoint/2010/main" val="4267921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4754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CAC9B-CEE0-4761-8E5F-A0FCAD3A1CAE}" type="slidenum">
              <a:rPr lang="en-US" smtClean="0"/>
              <a:t>63</a:t>
            </a:fld>
            <a:endParaRPr lang="en-US"/>
          </a:p>
        </p:txBody>
      </p:sp>
    </p:spTree>
    <p:extLst>
      <p:ext uri="{BB962C8B-B14F-4D97-AF65-F5344CB8AC3E}">
        <p14:creationId xmlns:p14="http://schemas.microsoft.com/office/powerpoint/2010/main" val="4203041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Incident Management</a:t>
            </a:r>
          </a:p>
        </p:txBody>
      </p:sp>
      <p:sp>
        <p:nvSpPr>
          <p:cNvPr id="4" name="Slide Number Placeholder 3"/>
          <p:cNvSpPr>
            <a:spLocks noGrp="1"/>
          </p:cNvSpPr>
          <p:nvPr>
            <p:ph type="sldNum" sz="quarter" idx="10"/>
          </p:nvPr>
        </p:nvSpPr>
        <p:spPr/>
        <p:txBody>
          <a:bodyPr/>
          <a:lstStyle/>
          <a:p>
            <a:fld id="{1F3CAC9B-CEE0-4761-8E5F-A0FCAD3A1CAE}" type="slidenum">
              <a:rPr lang="en-US" smtClean="0"/>
              <a:t>64</a:t>
            </a:fld>
            <a:endParaRPr lang="en-US"/>
          </a:p>
        </p:txBody>
      </p:sp>
    </p:spTree>
    <p:extLst>
      <p:ext uri="{BB962C8B-B14F-4D97-AF65-F5344CB8AC3E}">
        <p14:creationId xmlns:p14="http://schemas.microsoft.com/office/powerpoint/2010/main" val="251108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CAC9B-CEE0-4761-8E5F-A0FCAD3A1CAE}" type="slidenum">
              <a:rPr lang="en-US" smtClean="0"/>
              <a:t>11</a:t>
            </a:fld>
            <a:endParaRPr lang="en-US"/>
          </a:p>
        </p:txBody>
      </p:sp>
    </p:spTree>
    <p:extLst>
      <p:ext uri="{BB962C8B-B14F-4D97-AF65-F5344CB8AC3E}">
        <p14:creationId xmlns:p14="http://schemas.microsoft.com/office/powerpoint/2010/main" val="1353596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Multi-Purpose</a:t>
            </a:r>
            <a:r>
              <a:rPr lang="en-US" baseline="0" dirty="0"/>
              <a:t> DMS to improve communication to drivers</a:t>
            </a:r>
            <a:endParaRPr lang="en-US" dirty="0"/>
          </a:p>
        </p:txBody>
      </p:sp>
      <p:sp>
        <p:nvSpPr>
          <p:cNvPr id="4" name="Slide Number Placeholder 3"/>
          <p:cNvSpPr>
            <a:spLocks noGrp="1"/>
          </p:cNvSpPr>
          <p:nvPr>
            <p:ph type="sldNum" sz="quarter" idx="10"/>
          </p:nvPr>
        </p:nvSpPr>
        <p:spPr/>
        <p:txBody>
          <a:bodyPr/>
          <a:lstStyle/>
          <a:p>
            <a:fld id="{1F3CAC9B-CEE0-4761-8E5F-A0FCAD3A1CAE}" type="slidenum">
              <a:rPr lang="en-US" smtClean="0"/>
              <a:t>65</a:t>
            </a:fld>
            <a:endParaRPr lang="en-US"/>
          </a:p>
        </p:txBody>
      </p:sp>
    </p:spTree>
    <p:extLst>
      <p:ext uri="{BB962C8B-B14F-4D97-AF65-F5344CB8AC3E}">
        <p14:creationId xmlns:p14="http://schemas.microsoft.com/office/powerpoint/2010/main" val="18890861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incident</a:t>
            </a:r>
            <a:r>
              <a:rPr lang="en-US" baseline="0" dirty="0"/>
              <a:t> occurs near the beginning of the </a:t>
            </a:r>
            <a:r>
              <a:rPr lang="en-US" baseline="0" dirty="0" err="1"/>
              <a:t>SmartLANE</a:t>
            </a:r>
            <a:r>
              <a:rPr lang="en-US" baseline="0" dirty="0"/>
              <a:t> corridor, advanced signing warning drivers of an incident and indicating that the lane will be closing can be given; once the driver is past the incident, notice that the lane is back open to drivers.</a:t>
            </a:r>
            <a:endParaRPr lang="en-US" dirty="0"/>
          </a:p>
        </p:txBody>
      </p:sp>
      <p:sp>
        <p:nvSpPr>
          <p:cNvPr id="4" name="Slide Number Placeholder 3"/>
          <p:cNvSpPr>
            <a:spLocks noGrp="1"/>
          </p:cNvSpPr>
          <p:nvPr>
            <p:ph type="sldNum" sz="quarter" idx="10"/>
          </p:nvPr>
        </p:nvSpPr>
        <p:spPr/>
        <p:txBody>
          <a:bodyPr/>
          <a:lstStyle/>
          <a:p>
            <a:fld id="{1F3CAC9B-CEE0-4761-8E5F-A0FCAD3A1CAE}" type="slidenum">
              <a:rPr lang="en-US" smtClean="0"/>
              <a:t>66</a:t>
            </a:fld>
            <a:endParaRPr lang="en-US"/>
          </a:p>
        </p:txBody>
      </p:sp>
    </p:spTree>
    <p:extLst>
      <p:ext uri="{BB962C8B-B14F-4D97-AF65-F5344CB8AC3E}">
        <p14:creationId xmlns:p14="http://schemas.microsoft.com/office/powerpoint/2010/main" val="1060876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overhead gantries</a:t>
            </a:r>
            <a:r>
              <a:rPr lang="en-US" baseline="0" dirty="0"/>
              <a:t> are also beneficial during off-peak (when the </a:t>
            </a:r>
            <a:r>
              <a:rPr lang="en-US" baseline="0" dirty="0" err="1"/>
              <a:t>SmartLANE</a:t>
            </a:r>
            <a:r>
              <a:rPr lang="en-US" baseline="0" dirty="0"/>
              <a:t> isn’t open). They can be used to warn drivers of temporary lane closures along the corridor; again notice that once past the incident, the lane(s) are open to traffic again. NOTE: the yellow merge arrows are not yet approved for use by FHWA (not in the MUTCD) but the team is working on that. If they aren’t approved for this project, a yellow “X” would be used instead.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All of this requires extensive system programming and training for the personnel</a:t>
            </a:r>
            <a:endParaRPr lang="en-US" dirty="0"/>
          </a:p>
        </p:txBody>
      </p:sp>
      <p:sp>
        <p:nvSpPr>
          <p:cNvPr id="4" name="Slide Number Placeholder 3"/>
          <p:cNvSpPr>
            <a:spLocks noGrp="1"/>
          </p:cNvSpPr>
          <p:nvPr>
            <p:ph type="sldNum" sz="quarter" idx="10"/>
          </p:nvPr>
        </p:nvSpPr>
        <p:spPr/>
        <p:txBody>
          <a:bodyPr/>
          <a:lstStyle/>
          <a:p>
            <a:fld id="{1F3CAC9B-CEE0-4761-8E5F-A0FCAD3A1CAE}" type="slidenum">
              <a:rPr lang="en-US" smtClean="0"/>
              <a:t>67</a:t>
            </a:fld>
            <a:endParaRPr lang="en-US"/>
          </a:p>
        </p:txBody>
      </p:sp>
    </p:spTree>
    <p:extLst>
      <p:ext uri="{BB962C8B-B14F-4D97-AF65-F5344CB8AC3E}">
        <p14:creationId xmlns:p14="http://schemas.microsoft.com/office/powerpoint/2010/main" val="2778373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CAC9B-CEE0-4761-8E5F-A0FCAD3A1CAE}" type="slidenum">
              <a:rPr lang="en-US" smtClean="0"/>
              <a:t>69</a:t>
            </a:fld>
            <a:endParaRPr lang="en-US"/>
          </a:p>
        </p:txBody>
      </p:sp>
    </p:spTree>
    <p:extLst>
      <p:ext uri="{BB962C8B-B14F-4D97-AF65-F5344CB8AC3E}">
        <p14:creationId xmlns:p14="http://schemas.microsoft.com/office/powerpoint/2010/main" val="1606912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CAC9B-CEE0-4761-8E5F-A0FCAD3A1CAE}" type="slidenum">
              <a:rPr lang="en-US" smtClean="0"/>
              <a:t>70</a:t>
            </a:fld>
            <a:endParaRPr lang="en-US"/>
          </a:p>
        </p:txBody>
      </p:sp>
    </p:spTree>
    <p:extLst>
      <p:ext uri="{BB962C8B-B14F-4D97-AF65-F5344CB8AC3E}">
        <p14:creationId xmlns:p14="http://schemas.microsoft.com/office/powerpoint/2010/main" val="1306036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CAC9B-CEE0-4761-8E5F-A0FCAD3A1CAE}" type="slidenum">
              <a:rPr lang="en-US" smtClean="0"/>
              <a:t>71</a:t>
            </a:fld>
            <a:endParaRPr lang="en-US"/>
          </a:p>
        </p:txBody>
      </p:sp>
    </p:spTree>
    <p:extLst>
      <p:ext uri="{BB962C8B-B14F-4D97-AF65-F5344CB8AC3E}">
        <p14:creationId xmlns:p14="http://schemas.microsoft.com/office/powerpoint/2010/main" val="27782429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CAC9B-CEE0-4761-8E5F-A0FCAD3A1CAE}" type="slidenum">
              <a:rPr lang="en-US" smtClean="0"/>
              <a:t>72</a:t>
            </a:fld>
            <a:endParaRPr lang="en-US"/>
          </a:p>
        </p:txBody>
      </p:sp>
    </p:spTree>
    <p:extLst>
      <p:ext uri="{BB962C8B-B14F-4D97-AF65-F5344CB8AC3E}">
        <p14:creationId xmlns:p14="http://schemas.microsoft.com/office/powerpoint/2010/main" val="2189455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Analyzing a shoulder in use for part of the day would require knowledge of the hours of operation and the percent of AADT during those hours. Models would be run twice, and a weighted average could be computed</a:t>
            </a:r>
          </a:p>
          <a:p>
            <a:endParaRPr lang="en-US" dirty="0"/>
          </a:p>
          <a:p>
            <a:endParaRPr lang="en-US" dirty="0"/>
          </a:p>
        </p:txBody>
      </p:sp>
    </p:spTree>
    <p:extLst>
      <p:ext uri="{BB962C8B-B14F-4D97-AF65-F5344CB8AC3E}">
        <p14:creationId xmlns:p14="http://schemas.microsoft.com/office/powerpoint/2010/main" val="3621825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this comes down to a choice of maintenance options – catwalk</a:t>
            </a:r>
            <a:r>
              <a:rPr lang="en-US" baseline="0" dirty="0"/>
              <a:t> vs accessing from a bucket truck from the highway. Comes down to whether to close a lane on the highway or not.</a:t>
            </a:r>
            <a:endParaRPr lang="en-US" dirty="0"/>
          </a:p>
        </p:txBody>
      </p:sp>
      <p:sp>
        <p:nvSpPr>
          <p:cNvPr id="4" name="Slide Number Placeholder 3"/>
          <p:cNvSpPr>
            <a:spLocks noGrp="1"/>
          </p:cNvSpPr>
          <p:nvPr>
            <p:ph type="sldNum" sz="quarter" idx="10"/>
          </p:nvPr>
        </p:nvSpPr>
        <p:spPr/>
        <p:txBody>
          <a:bodyPr/>
          <a:lstStyle/>
          <a:p>
            <a:fld id="{1F3CAC9B-CEE0-4761-8E5F-A0FCAD3A1CAE}" type="slidenum">
              <a:rPr lang="en-US" smtClean="0"/>
              <a:t>34</a:t>
            </a:fld>
            <a:endParaRPr lang="en-US"/>
          </a:p>
        </p:txBody>
      </p:sp>
    </p:spTree>
    <p:extLst>
      <p:ext uri="{BB962C8B-B14F-4D97-AF65-F5344CB8AC3E}">
        <p14:creationId xmlns:p14="http://schemas.microsoft.com/office/powerpoint/2010/main" val="1030383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this comes down to a choice of maintenance options – catwalk</a:t>
            </a:r>
            <a:r>
              <a:rPr lang="en-US" baseline="0" dirty="0"/>
              <a:t> vs accessing from a bucket truck from the highway. Comes down to whether to close a lane on the highway or not.</a:t>
            </a:r>
            <a:endParaRPr lang="en-US" dirty="0"/>
          </a:p>
        </p:txBody>
      </p:sp>
      <p:sp>
        <p:nvSpPr>
          <p:cNvPr id="4" name="Slide Number Placeholder 3"/>
          <p:cNvSpPr>
            <a:spLocks noGrp="1"/>
          </p:cNvSpPr>
          <p:nvPr>
            <p:ph type="sldNum" sz="quarter" idx="10"/>
          </p:nvPr>
        </p:nvSpPr>
        <p:spPr/>
        <p:txBody>
          <a:bodyPr/>
          <a:lstStyle/>
          <a:p>
            <a:fld id="{1F3CAC9B-CEE0-4761-8E5F-A0FCAD3A1CAE}" type="slidenum">
              <a:rPr lang="en-US" smtClean="0"/>
              <a:t>35</a:t>
            </a:fld>
            <a:endParaRPr lang="en-US"/>
          </a:p>
        </p:txBody>
      </p:sp>
    </p:spTree>
    <p:extLst>
      <p:ext uri="{BB962C8B-B14F-4D97-AF65-F5344CB8AC3E}">
        <p14:creationId xmlns:p14="http://schemas.microsoft.com/office/powerpoint/2010/main" val="3918804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do on the high-side of </a:t>
            </a:r>
            <a:r>
              <a:rPr lang="en-US" dirty="0" err="1"/>
              <a:t>superelevation</a:t>
            </a:r>
            <a:r>
              <a:rPr lang="en-US" dirty="0"/>
              <a:t>,</a:t>
            </a:r>
            <a:r>
              <a:rPr lang="en-US" baseline="0" dirty="0"/>
              <a:t> especially when it crosses over a bridge? Do you rebuild the existing shoulder to introduce some cross slope in the proper direction for the horizontal curve, which would require partial </a:t>
            </a:r>
            <a:r>
              <a:rPr lang="en-US" baseline="0" dirty="0" err="1"/>
              <a:t>redecking</a:t>
            </a:r>
            <a:r>
              <a:rPr lang="en-US" baseline="0" dirty="0"/>
              <a:t> of the existing bridge, or do you allow a variance for cross slope and potentially introduce a safety issue?</a:t>
            </a:r>
            <a:endParaRPr lang="en-US" dirty="0"/>
          </a:p>
        </p:txBody>
      </p:sp>
      <p:sp>
        <p:nvSpPr>
          <p:cNvPr id="4" name="Slide Number Placeholder 3"/>
          <p:cNvSpPr>
            <a:spLocks noGrp="1"/>
          </p:cNvSpPr>
          <p:nvPr>
            <p:ph type="sldNum" sz="quarter" idx="10"/>
          </p:nvPr>
        </p:nvSpPr>
        <p:spPr/>
        <p:txBody>
          <a:bodyPr/>
          <a:lstStyle/>
          <a:p>
            <a:fld id="{1F3CAC9B-CEE0-4761-8E5F-A0FCAD3A1CAE}" type="slidenum">
              <a:rPr lang="en-US" smtClean="0"/>
              <a:t>37</a:t>
            </a:fld>
            <a:endParaRPr lang="en-US"/>
          </a:p>
        </p:txBody>
      </p:sp>
    </p:spTree>
    <p:extLst>
      <p:ext uri="{BB962C8B-B14F-4D97-AF65-F5344CB8AC3E}">
        <p14:creationId xmlns:p14="http://schemas.microsoft.com/office/powerpoint/2010/main" val="1972677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do on the high-side of </a:t>
            </a:r>
            <a:r>
              <a:rPr lang="en-US" dirty="0" err="1"/>
              <a:t>superelevation</a:t>
            </a:r>
            <a:r>
              <a:rPr lang="en-US" dirty="0"/>
              <a:t>,</a:t>
            </a:r>
            <a:r>
              <a:rPr lang="en-US" baseline="0" dirty="0"/>
              <a:t> especially when it crosses over a bridge? Do you rebuild the existing shoulder to introduce some cross slope in the proper direction for the horizontal curve, which would require partial </a:t>
            </a:r>
            <a:r>
              <a:rPr lang="en-US" baseline="0" dirty="0" err="1"/>
              <a:t>redecking</a:t>
            </a:r>
            <a:r>
              <a:rPr lang="en-US" baseline="0" dirty="0"/>
              <a:t> of the existing bridge, or do you allow a variance for cross slope and potentially introduce a safety issue? What about the existing median barrier? Does that need to be replaced as well? And we have now pinched the vertical clearance by 10” in the shoulder lane in the </a:t>
            </a:r>
            <a:r>
              <a:rPr lang="en-US" baseline="0" dirty="0" err="1"/>
              <a:t>superelevation</a:t>
            </a:r>
            <a:r>
              <a:rPr lang="en-US" baseline="0" dirty="0"/>
              <a:t> section. Is that a problem?</a:t>
            </a:r>
            <a:endParaRPr lang="en-US" dirty="0"/>
          </a:p>
        </p:txBody>
      </p:sp>
      <p:sp>
        <p:nvSpPr>
          <p:cNvPr id="4" name="Slide Number Placeholder 3"/>
          <p:cNvSpPr>
            <a:spLocks noGrp="1"/>
          </p:cNvSpPr>
          <p:nvPr>
            <p:ph type="sldNum" sz="quarter" idx="10"/>
          </p:nvPr>
        </p:nvSpPr>
        <p:spPr/>
        <p:txBody>
          <a:bodyPr/>
          <a:lstStyle/>
          <a:p>
            <a:fld id="{1F3CAC9B-CEE0-4761-8E5F-A0FCAD3A1CAE}" type="slidenum">
              <a:rPr lang="en-US" smtClean="0"/>
              <a:t>38</a:t>
            </a:fld>
            <a:endParaRPr lang="en-US"/>
          </a:p>
        </p:txBody>
      </p:sp>
    </p:spTree>
    <p:extLst>
      <p:ext uri="{BB962C8B-B14F-4D97-AF65-F5344CB8AC3E}">
        <p14:creationId xmlns:p14="http://schemas.microsoft.com/office/powerpoint/2010/main" val="1982674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CAC9B-CEE0-4761-8E5F-A0FCAD3A1CAE}" type="slidenum">
              <a:rPr lang="en-US" smtClean="0"/>
              <a:t>42</a:t>
            </a:fld>
            <a:endParaRPr lang="en-US"/>
          </a:p>
        </p:txBody>
      </p:sp>
    </p:spTree>
    <p:extLst>
      <p:ext uri="{BB962C8B-B14F-4D97-AF65-F5344CB8AC3E}">
        <p14:creationId xmlns:p14="http://schemas.microsoft.com/office/powerpoint/2010/main" val="885214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the right players at the table; discuss </a:t>
            </a:r>
            <a:r>
              <a:rPr lang="en-US" b="1" dirty="0"/>
              <a:t>emergency response</a:t>
            </a:r>
            <a:r>
              <a:rPr lang="en-US" b="1" baseline="0" dirty="0"/>
              <a:t> </a:t>
            </a:r>
            <a:r>
              <a:rPr lang="en-US" baseline="0" dirty="0"/>
              <a:t>and </a:t>
            </a:r>
            <a:r>
              <a:rPr lang="en-US" b="1" baseline="0" dirty="0"/>
              <a:t>incident management </a:t>
            </a:r>
            <a:r>
              <a:rPr lang="en-US" baseline="0" dirty="0"/>
              <a:t>concerns; discuss </a:t>
            </a:r>
            <a:r>
              <a:rPr lang="en-US" b="1" baseline="0" dirty="0"/>
              <a:t>maintenance concerns</a:t>
            </a:r>
            <a:r>
              <a:rPr lang="en-US" baseline="0" dirty="0"/>
              <a:t>; discuss </a:t>
            </a:r>
            <a:r>
              <a:rPr lang="en-US" b="1" baseline="0" dirty="0"/>
              <a:t>transit operation </a:t>
            </a:r>
            <a:r>
              <a:rPr lang="en-US" baseline="0" dirty="0"/>
              <a:t>concerns (if applicable)</a:t>
            </a:r>
            <a:endParaRPr lang="en-US" dirty="0"/>
          </a:p>
        </p:txBody>
      </p:sp>
      <p:sp>
        <p:nvSpPr>
          <p:cNvPr id="4" name="Slide Number Placeholder 3"/>
          <p:cNvSpPr>
            <a:spLocks noGrp="1"/>
          </p:cNvSpPr>
          <p:nvPr>
            <p:ph type="sldNum" sz="quarter" idx="10"/>
          </p:nvPr>
        </p:nvSpPr>
        <p:spPr/>
        <p:txBody>
          <a:bodyPr/>
          <a:lstStyle/>
          <a:p>
            <a:fld id="{1F3CAC9B-CEE0-4761-8E5F-A0FCAD3A1CAE}" type="slidenum">
              <a:rPr lang="en-US" smtClean="0"/>
              <a:t>43</a:t>
            </a:fld>
            <a:endParaRPr lang="en-US"/>
          </a:p>
        </p:txBody>
      </p:sp>
    </p:spTree>
    <p:extLst>
      <p:ext uri="{BB962C8B-B14F-4D97-AF65-F5344CB8AC3E}">
        <p14:creationId xmlns:p14="http://schemas.microsoft.com/office/powerpoint/2010/main" val="4186502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445EFAC-14CE-4816-A918-5FDAB2487408}"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7CFCD1-25E1-464E-B3DA-9D38F62C2642}" type="slidenum">
              <a:rPr lang="en-US" smtClean="0"/>
              <a:t>‹#›</a:t>
            </a:fld>
            <a:endParaRPr lang="en-US"/>
          </a:p>
        </p:txBody>
      </p:sp>
    </p:spTree>
    <p:extLst>
      <p:ext uri="{BB962C8B-B14F-4D97-AF65-F5344CB8AC3E}">
        <p14:creationId xmlns:p14="http://schemas.microsoft.com/office/powerpoint/2010/main" val="2668191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45EFAC-14CE-4816-A918-5FDAB2487408}"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7CFCD1-25E1-464E-B3DA-9D38F62C2642}" type="slidenum">
              <a:rPr lang="en-US" smtClean="0"/>
              <a:t>‹#›</a:t>
            </a:fld>
            <a:endParaRPr lang="en-US"/>
          </a:p>
        </p:txBody>
      </p:sp>
    </p:spTree>
    <p:extLst>
      <p:ext uri="{BB962C8B-B14F-4D97-AF65-F5344CB8AC3E}">
        <p14:creationId xmlns:p14="http://schemas.microsoft.com/office/powerpoint/2010/main" val="815841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45EFAC-14CE-4816-A918-5FDAB2487408}"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7CFCD1-25E1-464E-B3DA-9D38F62C2642}" type="slidenum">
              <a:rPr lang="en-US" smtClean="0"/>
              <a:t>‹#›</a:t>
            </a:fld>
            <a:endParaRPr lang="en-US"/>
          </a:p>
        </p:txBody>
      </p:sp>
    </p:spTree>
    <p:extLst>
      <p:ext uri="{BB962C8B-B14F-4D97-AF65-F5344CB8AC3E}">
        <p14:creationId xmlns:p14="http://schemas.microsoft.com/office/powerpoint/2010/main" val="1978953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56662"/>
            <a:ext cx="10515600" cy="802433"/>
          </a:xfrm>
        </p:spPr>
        <p:txBody>
          <a:bodyPr/>
          <a:lstStyle>
            <a:lvl1pPr>
              <a:defRPr>
                <a:solidFill>
                  <a:srgbClr val="28703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838200" y="2785013"/>
            <a:ext cx="10515600" cy="3256481"/>
          </a:xfrm>
        </p:spPr>
        <p:txBody>
          <a:bodyPr/>
          <a:lstStyle>
            <a:lvl1pPr marL="228600" indent="-228600">
              <a:buClr>
                <a:srgbClr val="287032"/>
              </a:buClr>
              <a:buFont typeface="Wingdings" panose="05000000000000000000" pitchFamily="2" charset="2"/>
              <a:buChar char="§"/>
              <a:defRPr>
                <a:latin typeface="Arial" panose="020B0604020202020204" pitchFamily="34" charset="0"/>
                <a:cs typeface="Arial" panose="020B0604020202020204" pitchFamily="34" charset="0"/>
              </a:defRPr>
            </a:lvl1pPr>
            <a:lvl2pPr marL="685800" indent="-228600">
              <a:buClr>
                <a:srgbClr val="287032"/>
              </a:buClr>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Clr>
                <a:srgbClr val="287032"/>
              </a:buClr>
              <a:buFont typeface="Wingdings" panose="05000000000000000000" pitchFamily="2" charset="2"/>
              <a:buChar char="§"/>
              <a:defRPr>
                <a:latin typeface="Arial" panose="020B0604020202020204" pitchFamily="34" charset="0"/>
                <a:cs typeface="Arial" panose="020B0604020202020204" pitchFamily="34" charset="0"/>
              </a:defRPr>
            </a:lvl3pPr>
            <a:lvl4pPr marL="1600200" indent="-228600">
              <a:buClr>
                <a:srgbClr val="287032"/>
              </a:buClr>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Clr>
                <a:srgbClr val="287032"/>
              </a:buClr>
              <a:buFont typeface="Wingdings" panose="05000000000000000000" pitchFamily="2" charset="2"/>
              <a:buChar cha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6222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D5E262B-4C90-4947-AE5A-556E0B2A5195}"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FC946-CD25-46CB-83F0-10F0273FEA9F}" type="slidenum">
              <a:rPr lang="en-US" smtClean="0"/>
              <a:t>‹#›</a:t>
            </a:fld>
            <a:endParaRPr lang="en-US"/>
          </a:p>
        </p:txBody>
      </p:sp>
    </p:spTree>
    <p:extLst>
      <p:ext uri="{BB962C8B-B14F-4D97-AF65-F5344CB8AC3E}">
        <p14:creationId xmlns:p14="http://schemas.microsoft.com/office/powerpoint/2010/main" val="2449278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5E262B-4C90-4947-AE5A-556E0B2A5195}"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FC946-CD25-46CB-83F0-10F0273FEA9F}" type="slidenum">
              <a:rPr lang="en-US" smtClean="0"/>
              <a:t>‹#›</a:t>
            </a:fld>
            <a:endParaRPr lang="en-US"/>
          </a:p>
        </p:txBody>
      </p:sp>
    </p:spTree>
    <p:extLst>
      <p:ext uri="{BB962C8B-B14F-4D97-AF65-F5344CB8AC3E}">
        <p14:creationId xmlns:p14="http://schemas.microsoft.com/office/powerpoint/2010/main" val="700354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D5E262B-4C90-4947-AE5A-556E0B2A5195}"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FC946-CD25-46CB-83F0-10F0273FEA9F}" type="slidenum">
              <a:rPr lang="en-US" smtClean="0"/>
              <a:t>‹#›</a:t>
            </a:fld>
            <a:endParaRPr lang="en-US"/>
          </a:p>
        </p:txBody>
      </p:sp>
    </p:spTree>
    <p:extLst>
      <p:ext uri="{BB962C8B-B14F-4D97-AF65-F5344CB8AC3E}">
        <p14:creationId xmlns:p14="http://schemas.microsoft.com/office/powerpoint/2010/main" val="3838368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5E262B-4C90-4947-AE5A-556E0B2A5195}" type="datetimeFigureOut">
              <a:rPr lang="en-US" smtClean="0"/>
              <a:t>9/4/2018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AFC946-CD25-46CB-83F0-10F0273FEA9F}" type="slidenum">
              <a:rPr lang="en-US" smtClean="0"/>
              <a:t>‹#›</a:t>
            </a:fld>
            <a:endParaRPr lang="en-US"/>
          </a:p>
        </p:txBody>
      </p:sp>
    </p:spTree>
    <p:extLst>
      <p:ext uri="{BB962C8B-B14F-4D97-AF65-F5344CB8AC3E}">
        <p14:creationId xmlns:p14="http://schemas.microsoft.com/office/powerpoint/2010/main" val="3112177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5E262B-4C90-4947-AE5A-556E0B2A5195}" type="datetimeFigureOut">
              <a:rPr lang="en-US" smtClean="0"/>
              <a:t>9/4/2018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AFC946-CD25-46CB-83F0-10F0273FEA9F}" type="slidenum">
              <a:rPr lang="en-US" smtClean="0"/>
              <a:t>‹#›</a:t>
            </a:fld>
            <a:endParaRPr lang="en-US"/>
          </a:p>
        </p:txBody>
      </p:sp>
    </p:spTree>
    <p:extLst>
      <p:ext uri="{BB962C8B-B14F-4D97-AF65-F5344CB8AC3E}">
        <p14:creationId xmlns:p14="http://schemas.microsoft.com/office/powerpoint/2010/main" val="4141498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D5E262B-4C90-4947-AE5A-556E0B2A5195}" type="datetimeFigureOut">
              <a:rPr lang="en-US" smtClean="0"/>
              <a:t>9/4/2018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AFC946-CD25-46CB-83F0-10F0273FEA9F}" type="slidenum">
              <a:rPr lang="en-US" smtClean="0"/>
              <a:t>‹#›</a:t>
            </a:fld>
            <a:endParaRPr lang="en-US"/>
          </a:p>
        </p:txBody>
      </p:sp>
    </p:spTree>
    <p:extLst>
      <p:ext uri="{BB962C8B-B14F-4D97-AF65-F5344CB8AC3E}">
        <p14:creationId xmlns:p14="http://schemas.microsoft.com/office/powerpoint/2010/main" val="37864719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E262B-4C90-4947-AE5A-556E0B2A5195}" type="datetimeFigureOut">
              <a:rPr lang="en-US" smtClean="0"/>
              <a:t>9/4/2018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AFC946-CD25-46CB-83F0-10F0273FEA9F}" type="slidenum">
              <a:rPr lang="en-US" smtClean="0"/>
              <a:t>‹#›</a:t>
            </a:fld>
            <a:endParaRPr lang="en-US"/>
          </a:p>
        </p:txBody>
      </p:sp>
    </p:spTree>
    <p:extLst>
      <p:ext uri="{BB962C8B-B14F-4D97-AF65-F5344CB8AC3E}">
        <p14:creationId xmlns:p14="http://schemas.microsoft.com/office/powerpoint/2010/main" val="3551220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45EFAC-14CE-4816-A918-5FDAB2487408}"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7CFCD1-25E1-464E-B3DA-9D38F62C2642}" type="slidenum">
              <a:rPr lang="en-US" smtClean="0"/>
              <a:t>‹#›</a:t>
            </a:fld>
            <a:endParaRPr lang="en-US"/>
          </a:p>
        </p:txBody>
      </p:sp>
    </p:spTree>
    <p:extLst>
      <p:ext uri="{BB962C8B-B14F-4D97-AF65-F5344CB8AC3E}">
        <p14:creationId xmlns:p14="http://schemas.microsoft.com/office/powerpoint/2010/main" val="2139292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D5E262B-4C90-4947-AE5A-556E0B2A5195}" type="datetimeFigureOut">
              <a:rPr lang="en-US" smtClean="0"/>
              <a:t>9/4/2018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AFC946-CD25-46CB-83F0-10F0273FEA9F}" type="slidenum">
              <a:rPr lang="en-US" smtClean="0"/>
              <a:t>‹#›</a:t>
            </a:fld>
            <a:endParaRPr lang="en-US"/>
          </a:p>
        </p:txBody>
      </p:sp>
    </p:spTree>
    <p:extLst>
      <p:ext uri="{BB962C8B-B14F-4D97-AF65-F5344CB8AC3E}">
        <p14:creationId xmlns:p14="http://schemas.microsoft.com/office/powerpoint/2010/main" val="848318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D5E262B-4C90-4947-AE5A-556E0B2A5195}" type="datetimeFigureOut">
              <a:rPr lang="en-US" smtClean="0"/>
              <a:t>9/4/2018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AFC946-CD25-46CB-83F0-10F0273FEA9F}" type="slidenum">
              <a:rPr lang="en-US" smtClean="0"/>
              <a:t>‹#›</a:t>
            </a:fld>
            <a:endParaRPr lang="en-US"/>
          </a:p>
        </p:txBody>
      </p:sp>
    </p:spTree>
    <p:extLst>
      <p:ext uri="{BB962C8B-B14F-4D97-AF65-F5344CB8AC3E}">
        <p14:creationId xmlns:p14="http://schemas.microsoft.com/office/powerpoint/2010/main" val="1856331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D5E262B-4C90-4947-AE5A-556E0B2A5195}"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FC946-CD25-46CB-83F0-10F0273FEA9F}" type="slidenum">
              <a:rPr lang="en-US" smtClean="0"/>
              <a:t>‹#›</a:t>
            </a:fld>
            <a:endParaRPr lang="en-US"/>
          </a:p>
        </p:txBody>
      </p:sp>
    </p:spTree>
    <p:extLst>
      <p:ext uri="{BB962C8B-B14F-4D97-AF65-F5344CB8AC3E}">
        <p14:creationId xmlns:p14="http://schemas.microsoft.com/office/powerpoint/2010/main" val="25589322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D5E262B-4C90-4947-AE5A-556E0B2A5195}"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FC946-CD25-46CB-83F0-10F0273FEA9F}"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994881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D5E262B-4C90-4947-AE5A-556E0B2A5195}"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FC946-CD25-46CB-83F0-10F0273FEA9F}" type="slidenum">
              <a:rPr lang="en-US" smtClean="0"/>
              <a:t>‹#›</a:t>
            </a:fld>
            <a:endParaRPr lang="en-US"/>
          </a:p>
        </p:txBody>
      </p:sp>
    </p:spTree>
    <p:extLst>
      <p:ext uri="{BB962C8B-B14F-4D97-AF65-F5344CB8AC3E}">
        <p14:creationId xmlns:p14="http://schemas.microsoft.com/office/powerpoint/2010/main" val="14474071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D5E262B-4C90-4947-AE5A-556E0B2A5195}"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FC946-CD25-46CB-83F0-10F0273FEA9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14028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D5E262B-4C90-4947-AE5A-556E0B2A5195}"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FC946-CD25-46CB-83F0-10F0273FEA9F}" type="slidenum">
              <a:rPr lang="en-US" smtClean="0"/>
              <a:t>‹#›</a:t>
            </a:fld>
            <a:endParaRPr lang="en-US"/>
          </a:p>
        </p:txBody>
      </p:sp>
    </p:spTree>
    <p:extLst>
      <p:ext uri="{BB962C8B-B14F-4D97-AF65-F5344CB8AC3E}">
        <p14:creationId xmlns:p14="http://schemas.microsoft.com/office/powerpoint/2010/main" val="28555413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5E262B-4C90-4947-AE5A-556E0B2A5195}"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FC946-CD25-46CB-83F0-10F0273FEA9F}" type="slidenum">
              <a:rPr lang="en-US" smtClean="0"/>
              <a:t>‹#›</a:t>
            </a:fld>
            <a:endParaRPr lang="en-US"/>
          </a:p>
        </p:txBody>
      </p:sp>
    </p:spTree>
    <p:extLst>
      <p:ext uri="{BB962C8B-B14F-4D97-AF65-F5344CB8AC3E}">
        <p14:creationId xmlns:p14="http://schemas.microsoft.com/office/powerpoint/2010/main" val="2524502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5E262B-4C90-4947-AE5A-556E0B2A5195}"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FC946-CD25-46CB-83F0-10F0273FEA9F}" type="slidenum">
              <a:rPr lang="en-US" smtClean="0"/>
              <a:t>‹#›</a:t>
            </a:fld>
            <a:endParaRPr lang="en-US"/>
          </a:p>
        </p:txBody>
      </p:sp>
    </p:spTree>
    <p:extLst>
      <p:ext uri="{BB962C8B-B14F-4D97-AF65-F5344CB8AC3E}">
        <p14:creationId xmlns:p14="http://schemas.microsoft.com/office/powerpoint/2010/main" val="4707744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56662"/>
            <a:ext cx="10515600" cy="802433"/>
          </a:xfrm>
        </p:spPr>
        <p:txBody>
          <a:bodyPr/>
          <a:lstStyle>
            <a:lvl1pPr>
              <a:defRPr>
                <a:solidFill>
                  <a:srgbClr val="28703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838200" y="2785013"/>
            <a:ext cx="10515600" cy="3256481"/>
          </a:xfrm>
        </p:spPr>
        <p:txBody>
          <a:bodyPr/>
          <a:lstStyle>
            <a:lvl1pPr marL="228600" indent="-228600">
              <a:buClr>
                <a:srgbClr val="287032"/>
              </a:buClr>
              <a:buFont typeface="Wingdings" panose="05000000000000000000" pitchFamily="2" charset="2"/>
              <a:buChar char="§"/>
              <a:defRPr>
                <a:latin typeface="Arial" panose="020B0604020202020204" pitchFamily="34" charset="0"/>
                <a:cs typeface="Arial" panose="020B0604020202020204" pitchFamily="34" charset="0"/>
              </a:defRPr>
            </a:lvl1pPr>
            <a:lvl2pPr marL="685800" indent="-228600">
              <a:buClr>
                <a:srgbClr val="287032"/>
              </a:buClr>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Clr>
                <a:srgbClr val="287032"/>
              </a:buClr>
              <a:buFont typeface="Wingdings" panose="05000000000000000000" pitchFamily="2" charset="2"/>
              <a:buChar char="§"/>
              <a:defRPr>
                <a:latin typeface="Arial" panose="020B0604020202020204" pitchFamily="34" charset="0"/>
                <a:cs typeface="Arial" panose="020B0604020202020204" pitchFamily="34" charset="0"/>
              </a:defRPr>
            </a:lvl3pPr>
            <a:lvl4pPr marL="1600200" indent="-228600">
              <a:buClr>
                <a:srgbClr val="287032"/>
              </a:buClr>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Clr>
                <a:srgbClr val="287032"/>
              </a:buClr>
              <a:buFont typeface="Wingdings" panose="05000000000000000000" pitchFamily="2" charset="2"/>
              <a:buChar cha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3459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45EFAC-14CE-4816-A918-5FDAB2487408}"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7CFCD1-25E1-464E-B3DA-9D38F62C2642}" type="slidenum">
              <a:rPr lang="en-US" smtClean="0"/>
              <a:t>‹#›</a:t>
            </a:fld>
            <a:endParaRPr lang="en-US"/>
          </a:p>
        </p:txBody>
      </p:sp>
    </p:spTree>
    <p:extLst>
      <p:ext uri="{BB962C8B-B14F-4D97-AF65-F5344CB8AC3E}">
        <p14:creationId xmlns:p14="http://schemas.microsoft.com/office/powerpoint/2010/main" val="3971477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45EFAC-14CE-4816-A918-5FDAB2487408}" type="datetimeFigureOut">
              <a:rPr lang="en-US" smtClean="0"/>
              <a:t>9/4/2018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7CFCD1-25E1-464E-B3DA-9D38F62C2642}" type="slidenum">
              <a:rPr lang="en-US" smtClean="0"/>
              <a:t>‹#›</a:t>
            </a:fld>
            <a:endParaRPr lang="en-US"/>
          </a:p>
        </p:txBody>
      </p:sp>
    </p:spTree>
    <p:extLst>
      <p:ext uri="{BB962C8B-B14F-4D97-AF65-F5344CB8AC3E}">
        <p14:creationId xmlns:p14="http://schemas.microsoft.com/office/powerpoint/2010/main" val="3059961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45EFAC-14CE-4816-A918-5FDAB2487408}" type="datetimeFigureOut">
              <a:rPr lang="en-US" smtClean="0"/>
              <a:t>9/4/2018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7CFCD1-25E1-464E-B3DA-9D38F62C2642}" type="slidenum">
              <a:rPr lang="en-US" smtClean="0"/>
              <a:t>‹#›</a:t>
            </a:fld>
            <a:endParaRPr lang="en-US"/>
          </a:p>
        </p:txBody>
      </p:sp>
    </p:spTree>
    <p:extLst>
      <p:ext uri="{BB962C8B-B14F-4D97-AF65-F5344CB8AC3E}">
        <p14:creationId xmlns:p14="http://schemas.microsoft.com/office/powerpoint/2010/main" val="3837315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45EFAC-14CE-4816-A918-5FDAB2487408}" type="datetimeFigureOut">
              <a:rPr lang="en-US" smtClean="0"/>
              <a:t>9/4/2018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7CFCD1-25E1-464E-B3DA-9D38F62C2642}" type="slidenum">
              <a:rPr lang="en-US" smtClean="0"/>
              <a:t>‹#›</a:t>
            </a:fld>
            <a:endParaRPr lang="en-US"/>
          </a:p>
        </p:txBody>
      </p:sp>
    </p:spTree>
    <p:extLst>
      <p:ext uri="{BB962C8B-B14F-4D97-AF65-F5344CB8AC3E}">
        <p14:creationId xmlns:p14="http://schemas.microsoft.com/office/powerpoint/2010/main" val="392870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5EFAC-14CE-4816-A918-5FDAB2487408}" type="datetimeFigureOut">
              <a:rPr lang="en-US" smtClean="0"/>
              <a:t>9/4/2018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7CFCD1-25E1-464E-B3DA-9D38F62C2642}" type="slidenum">
              <a:rPr lang="en-US" smtClean="0"/>
              <a:t>‹#›</a:t>
            </a:fld>
            <a:endParaRPr lang="en-US"/>
          </a:p>
        </p:txBody>
      </p:sp>
    </p:spTree>
    <p:extLst>
      <p:ext uri="{BB962C8B-B14F-4D97-AF65-F5344CB8AC3E}">
        <p14:creationId xmlns:p14="http://schemas.microsoft.com/office/powerpoint/2010/main" val="3452698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45EFAC-14CE-4816-A918-5FDAB2487408}" type="datetimeFigureOut">
              <a:rPr lang="en-US" smtClean="0"/>
              <a:t>9/4/2018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7CFCD1-25E1-464E-B3DA-9D38F62C2642}" type="slidenum">
              <a:rPr lang="en-US" smtClean="0"/>
              <a:t>‹#›</a:t>
            </a:fld>
            <a:endParaRPr lang="en-US"/>
          </a:p>
        </p:txBody>
      </p:sp>
    </p:spTree>
    <p:extLst>
      <p:ext uri="{BB962C8B-B14F-4D97-AF65-F5344CB8AC3E}">
        <p14:creationId xmlns:p14="http://schemas.microsoft.com/office/powerpoint/2010/main" val="2069942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45EFAC-14CE-4816-A918-5FDAB2487408}" type="datetimeFigureOut">
              <a:rPr lang="en-US" smtClean="0"/>
              <a:t>9/4/2018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7CFCD1-25E1-464E-B3DA-9D38F62C2642}" type="slidenum">
              <a:rPr lang="en-US" smtClean="0"/>
              <a:t>‹#›</a:t>
            </a:fld>
            <a:endParaRPr lang="en-US"/>
          </a:p>
        </p:txBody>
      </p:sp>
    </p:spTree>
    <p:extLst>
      <p:ext uri="{BB962C8B-B14F-4D97-AF65-F5344CB8AC3E}">
        <p14:creationId xmlns:p14="http://schemas.microsoft.com/office/powerpoint/2010/main" val="1374956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5EFAC-14CE-4816-A918-5FDAB2487408}" type="datetimeFigureOut">
              <a:rPr lang="en-US" smtClean="0"/>
              <a:t>9/4/2018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7CFCD1-25E1-464E-B3DA-9D38F62C2642}" type="slidenum">
              <a:rPr lang="en-US" smtClean="0"/>
              <a:t>‹#›</a:t>
            </a:fld>
            <a:endParaRPr lang="en-US"/>
          </a:p>
        </p:txBody>
      </p:sp>
    </p:spTree>
    <p:extLst>
      <p:ext uri="{BB962C8B-B14F-4D97-AF65-F5344CB8AC3E}">
        <p14:creationId xmlns:p14="http://schemas.microsoft.com/office/powerpoint/2010/main" val="29665574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D5E262B-4C90-4947-AE5A-556E0B2A5195}" type="datetimeFigureOut">
              <a:rPr lang="en-US" smtClean="0"/>
              <a:t>9/4/2018</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DAFC946-CD25-46CB-83F0-10F0273FEA9F}" type="slidenum">
              <a:rPr lang="en-US" smtClean="0"/>
              <a:t>‹#›</a:t>
            </a:fld>
            <a:endParaRPr lang="en-US"/>
          </a:p>
        </p:txBody>
      </p:sp>
    </p:spTree>
    <p:extLst>
      <p:ext uri="{BB962C8B-B14F-4D97-AF65-F5344CB8AC3E}">
        <p14:creationId xmlns:p14="http://schemas.microsoft.com/office/powerpoint/2010/main" val="348034639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jpeg"/><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jpeg"/><Relationship Id="rId5" Type="http://schemas.openxmlformats.org/officeDocument/2006/relationships/image" Target="../media/image40.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3.JP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2.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hyperlink" Target="mailto:Brian.toombs@burgessniple.com"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jpeg"/><Relationship Id="rId5" Type="http://schemas.openxmlformats.org/officeDocument/2006/relationships/image" Target="../media/image67.png"/><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73152" y="3781111"/>
            <a:ext cx="10431297" cy="129801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500" b="1" dirty="0">
                <a:solidFill>
                  <a:schemeClr val="accent2"/>
                </a:solidFill>
                <a:latin typeface="Candara" panose="020E0502030303020204" pitchFamily="34" charset="0"/>
              </a:rPr>
              <a:t>Hard Shoulder Running – </a:t>
            </a:r>
            <a:br>
              <a:rPr lang="en-US" sz="5500" b="1" dirty="0">
                <a:solidFill>
                  <a:schemeClr val="accent2"/>
                </a:solidFill>
                <a:latin typeface="Candara" panose="020E0502030303020204" pitchFamily="34" charset="0"/>
              </a:rPr>
            </a:br>
            <a:r>
              <a:rPr lang="en-US" sz="4800" b="1" dirty="0">
                <a:solidFill>
                  <a:schemeClr val="accent2"/>
                </a:solidFill>
                <a:latin typeface="Candara" panose="020E0502030303020204" pitchFamily="34" charset="0"/>
              </a:rPr>
              <a:t>Lessons Learned During Design, Construction, and Implementation</a:t>
            </a:r>
            <a:endParaRPr lang="en-US" sz="5500" b="1" dirty="0">
              <a:solidFill>
                <a:schemeClr val="accent2"/>
              </a:solidFill>
              <a:latin typeface="Candara" panose="020E0502030303020204"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 y="120569"/>
            <a:ext cx="9260419" cy="3660542"/>
          </a:xfrm>
          <a:prstGeom prst="rect">
            <a:avLst/>
          </a:prstGeom>
        </p:spPr>
      </p:pic>
      <p:sp>
        <p:nvSpPr>
          <p:cNvPr id="11" name="Subtitle 2"/>
          <p:cNvSpPr txBox="1">
            <a:spLocks/>
          </p:cNvSpPr>
          <p:nvPr/>
        </p:nvSpPr>
        <p:spPr>
          <a:xfrm>
            <a:off x="2974113" y="6089260"/>
            <a:ext cx="4629374" cy="599260"/>
          </a:xfrm>
          <a:prstGeom prst="rect">
            <a:avLst/>
          </a:prstGeom>
        </p:spPr>
        <p:txBody>
          <a:bodyPr vert="horz" lIns="91440" tIns="45720" rIns="91440" bIns="45720" rtlCol="0" anchor="ctr" anchorCtr="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b="1" dirty="0">
                <a:solidFill>
                  <a:schemeClr val="accent2"/>
                </a:solidFill>
                <a:latin typeface="Candara" panose="020E0502030303020204" pitchFamily="34" charset="0"/>
              </a:rPr>
              <a:t>Brian Toombs, PE</a:t>
            </a:r>
          </a:p>
        </p:txBody>
      </p:sp>
    </p:spTree>
    <p:extLst>
      <p:ext uri="{BB962C8B-B14F-4D97-AF65-F5344CB8AC3E}">
        <p14:creationId xmlns:p14="http://schemas.microsoft.com/office/powerpoint/2010/main" val="2998766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Where is HSR Implemented?</a:t>
            </a:r>
          </a:p>
        </p:txBody>
      </p:sp>
      <p:pic>
        <p:nvPicPr>
          <p:cNvPr id="3" name="Picture 2"/>
          <p:cNvPicPr>
            <a:picLocks/>
          </p:cNvPicPr>
          <p:nvPr/>
        </p:nvPicPr>
        <p:blipFill>
          <a:blip r:embed="rId2"/>
          <a:stretch>
            <a:fillRect/>
          </a:stretch>
        </p:blipFill>
        <p:spPr>
          <a:xfrm>
            <a:off x="338328" y="960119"/>
            <a:ext cx="5577840" cy="5295207"/>
          </a:xfrm>
          <a:prstGeom prst="rect">
            <a:avLst/>
          </a:prstGeom>
        </p:spPr>
      </p:pic>
      <p:sp>
        <p:nvSpPr>
          <p:cNvPr id="5" name="TextBox 4"/>
          <p:cNvSpPr txBox="1"/>
          <p:nvPr/>
        </p:nvSpPr>
        <p:spPr>
          <a:xfrm>
            <a:off x="1060733" y="5848350"/>
            <a:ext cx="4160462" cy="338554"/>
          </a:xfrm>
          <a:prstGeom prst="rect">
            <a:avLst/>
          </a:prstGeom>
          <a:solidFill>
            <a:schemeClr val="bg1">
              <a:alpha val="75000"/>
            </a:schemeClr>
          </a:solidFill>
        </p:spPr>
        <p:txBody>
          <a:bodyPr wrap="square" rtlCol="0">
            <a:spAutoFit/>
          </a:bodyPr>
          <a:lstStyle/>
          <a:p>
            <a:pPr algn="ctr"/>
            <a:r>
              <a:rPr lang="en-US" sz="1600" b="1" dirty="0">
                <a:solidFill>
                  <a:srgbClr val="7030A0"/>
                </a:solidFill>
              </a:rPr>
              <a:t>I-66 in Northern Virginia – Dynamic; Right Side</a:t>
            </a:r>
          </a:p>
        </p:txBody>
      </p:sp>
      <p:pic>
        <p:nvPicPr>
          <p:cNvPr id="6" name="Picture 5"/>
          <p:cNvPicPr>
            <a:picLocks/>
          </p:cNvPicPr>
          <p:nvPr/>
        </p:nvPicPr>
        <p:blipFill>
          <a:blip r:embed="rId3"/>
          <a:stretch>
            <a:fillRect/>
          </a:stretch>
        </p:blipFill>
        <p:spPr>
          <a:xfrm>
            <a:off x="6253085" y="960120"/>
            <a:ext cx="5579251" cy="5295206"/>
          </a:xfrm>
          <a:prstGeom prst="rect">
            <a:avLst/>
          </a:prstGeom>
        </p:spPr>
      </p:pic>
      <p:sp>
        <p:nvSpPr>
          <p:cNvPr id="7" name="TextBox 6"/>
          <p:cNvSpPr txBox="1"/>
          <p:nvPr/>
        </p:nvSpPr>
        <p:spPr>
          <a:xfrm>
            <a:off x="7827882" y="5848350"/>
            <a:ext cx="2794006" cy="338554"/>
          </a:xfrm>
          <a:prstGeom prst="rect">
            <a:avLst/>
          </a:prstGeom>
          <a:solidFill>
            <a:schemeClr val="bg1">
              <a:alpha val="75000"/>
            </a:schemeClr>
          </a:solidFill>
        </p:spPr>
        <p:txBody>
          <a:bodyPr wrap="square" rtlCol="0">
            <a:spAutoFit/>
          </a:bodyPr>
          <a:lstStyle/>
          <a:p>
            <a:pPr algn="ctr"/>
            <a:r>
              <a:rPr lang="en-US" sz="1600" b="1" dirty="0">
                <a:solidFill>
                  <a:srgbClr val="7030A0"/>
                </a:solidFill>
              </a:rPr>
              <a:t>NJ Turnpike – Static; Right Side</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2834951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6254496" y="960120"/>
            <a:ext cx="5577840" cy="5294376"/>
          </a:xfrm>
          <a:prstGeom prst="rect">
            <a:avLst/>
          </a:prstGeom>
        </p:spPr>
      </p:pic>
      <p:sp>
        <p:nvSpPr>
          <p:cNvPr id="2" name="Title 1"/>
          <p:cNvSpPr>
            <a:spLocks noGrp="1"/>
          </p:cNvSpPr>
          <p:nvPr>
            <p:ph type="title"/>
          </p:nvPr>
        </p:nvSpPr>
        <p:spPr>
          <a:xfrm>
            <a:off x="338328" y="156662"/>
            <a:ext cx="11494008" cy="802433"/>
          </a:xfrm>
        </p:spPr>
        <p:txBody>
          <a:bodyPr/>
          <a:lstStyle/>
          <a:p>
            <a:r>
              <a:rPr lang="en-US" b="1" dirty="0">
                <a:solidFill>
                  <a:srgbClr val="7030A0"/>
                </a:solidFill>
              </a:rPr>
              <a:t>Where is HSR Implemented?</a:t>
            </a:r>
          </a:p>
        </p:txBody>
      </p:sp>
      <p:pic>
        <p:nvPicPr>
          <p:cNvPr id="3" name="Picture 2"/>
          <p:cNvPicPr>
            <a:picLocks/>
          </p:cNvPicPr>
          <p:nvPr/>
        </p:nvPicPr>
        <p:blipFill>
          <a:blip r:embed="rId4"/>
          <a:stretch>
            <a:fillRect/>
          </a:stretch>
        </p:blipFill>
        <p:spPr>
          <a:xfrm>
            <a:off x="338328" y="960120"/>
            <a:ext cx="5577840" cy="5294376"/>
          </a:xfrm>
          <a:prstGeom prst="rect">
            <a:avLst/>
          </a:prstGeom>
        </p:spPr>
      </p:pic>
      <p:sp>
        <p:nvSpPr>
          <p:cNvPr id="5" name="TextBox 4"/>
          <p:cNvSpPr txBox="1"/>
          <p:nvPr/>
        </p:nvSpPr>
        <p:spPr>
          <a:xfrm>
            <a:off x="685801" y="5844540"/>
            <a:ext cx="4465320" cy="338554"/>
          </a:xfrm>
          <a:prstGeom prst="rect">
            <a:avLst/>
          </a:prstGeom>
          <a:solidFill>
            <a:schemeClr val="bg1">
              <a:alpha val="75000"/>
            </a:schemeClr>
          </a:solidFill>
        </p:spPr>
        <p:txBody>
          <a:bodyPr wrap="square" rtlCol="0">
            <a:spAutoFit/>
          </a:bodyPr>
          <a:lstStyle/>
          <a:p>
            <a:pPr algn="ctr"/>
            <a:r>
              <a:rPr lang="en-US" sz="1600" b="1" dirty="0">
                <a:solidFill>
                  <a:srgbClr val="7030A0"/>
                </a:solidFill>
              </a:rPr>
              <a:t>US 2 in Everett, Washington – Static; Right Side</a:t>
            </a:r>
          </a:p>
        </p:txBody>
      </p:sp>
      <p:sp>
        <p:nvSpPr>
          <p:cNvPr id="6" name="TextBox 5"/>
          <p:cNvSpPr txBox="1"/>
          <p:nvPr/>
        </p:nvSpPr>
        <p:spPr>
          <a:xfrm>
            <a:off x="6810756" y="5844540"/>
            <a:ext cx="4465320" cy="338554"/>
          </a:xfrm>
          <a:prstGeom prst="rect">
            <a:avLst/>
          </a:prstGeom>
          <a:solidFill>
            <a:schemeClr val="bg1">
              <a:alpha val="75000"/>
            </a:schemeClr>
          </a:solidFill>
        </p:spPr>
        <p:txBody>
          <a:bodyPr wrap="square" rtlCol="0">
            <a:spAutoFit/>
          </a:bodyPr>
          <a:lstStyle/>
          <a:p>
            <a:pPr algn="ctr"/>
            <a:r>
              <a:rPr lang="en-US" sz="1600" b="1" dirty="0">
                <a:solidFill>
                  <a:srgbClr val="7030A0"/>
                </a:solidFill>
              </a:rPr>
              <a:t>US 23 in Ann Arbor, Michigan – Dynamic; Left Side</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1800258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Analysis Considerations</a:t>
            </a:r>
          </a:p>
        </p:txBody>
      </p:sp>
      <p:pic>
        <p:nvPicPr>
          <p:cNvPr id="4" name="Picture 3"/>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338328" y="959095"/>
            <a:ext cx="11494008" cy="529437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1040073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Traffic Analysis</a:t>
            </a:r>
          </a:p>
        </p:txBody>
      </p:sp>
      <p:sp>
        <p:nvSpPr>
          <p:cNvPr id="7" name="Content Placeholder 2"/>
          <p:cNvSpPr>
            <a:spLocks noGrp="1"/>
          </p:cNvSpPr>
          <p:nvPr>
            <p:ph idx="1"/>
          </p:nvPr>
        </p:nvSpPr>
        <p:spPr>
          <a:xfrm>
            <a:off x="338328" y="960120"/>
            <a:ext cx="5577840" cy="4901184"/>
          </a:xfrm>
        </p:spPr>
        <p:txBody>
          <a:bodyPr>
            <a:normAutofit/>
          </a:bodyPr>
          <a:lstStyle/>
          <a:p>
            <a:r>
              <a:rPr lang="en-US" b="1" dirty="0"/>
              <a:t>Increased Capacity</a:t>
            </a:r>
          </a:p>
          <a:p>
            <a:pPr lvl="1"/>
            <a:r>
              <a:rPr lang="en-US" b="1" dirty="0"/>
              <a:t>Shoulder capacity ranges between 1,000 and 1,650 vehicles per hour</a:t>
            </a:r>
          </a:p>
          <a:p>
            <a:pPr lvl="1"/>
            <a:r>
              <a:rPr lang="en-US" b="1" dirty="0"/>
              <a:t>Dependent on geometric conditions and level of communication to the driver</a:t>
            </a:r>
          </a:p>
          <a:p>
            <a:pPr lvl="1"/>
            <a:r>
              <a:rPr lang="en-US" b="1" dirty="0"/>
              <a:t>Left shoulder capacity is slightly higher than the right shoulder</a:t>
            </a:r>
          </a:p>
        </p:txBody>
      </p:sp>
      <p:pic>
        <p:nvPicPr>
          <p:cNvPr id="5" name="Picture 4"/>
          <p:cNvPicPr>
            <a:picLocks noChangeAspect="1"/>
          </p:cNvPicPr>
          <p:nvPr/>
        </p:nvPicPr>
        <p:blipFill>
          <a:blip r:embed="rId2"/>
          <a:stretch>
            <a:fillRect/>
          </a:stretch>
        </p:blipFill>
        <p:spPr>
          <a:xfrm>
            <a:off x="6254497" y="557878"/>
            <a:ext cx="5577840" cy="2542032"/>
          </a:xfrm>
          <a:prstGeom prst="rect">
            <a:avLst/>
          </a:prstGeom>
        </p:spPr>
      </p:pic>
      <p:pic>
        <p:nvPicPr>
          <p:cNvPr id="6" name="Picture 5"/>
          <p:cNvPicPr>
            <a:picLocks noChangeAspect="1"/>
          </p:cNvPicPr>
          <p:nvPr/>
        </p:nvPicPr>
        <p:blipFill>
          <a:blip r:embed="rId3"/>
          <a:stretch>
            <a:fillRect/>
          </a:stretch>
        </p:blipFill>
        <p:spPr>
          <a:xfrm>
            <a:off x="6254497" y="3254187"/>
            <a:ext cx="5577839" cy="260711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1226538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Traffic Analysis</a:t>
            </a:r>
          </a:p>
        </p:txBody>
      </p:sp>
      <p:sp>
        <p:nvSpPr>
          <p:cNvPr id="7" name="Content Placeholder 2"/>
          <p:cNvSpPr>
            <a:spLocks noGrp="1"/>
          </p:cNvSpPr>
          <p:nvPr>
            <p:ph idx="1"/>
          </p:nvPr>
        </p:nvSpPr>
        <p:spPr>
          <a:xfrm>
            <a:off x="338328" y="960120"/>
            <a:ext cx="11494008" cy="5212080"/>
          </a:xfrm>
        </p:spPr>
        <p:txBody>
          <a:bodyPr>
            <a:normAutofit/>
          </a:bodyPr>
          <a:lstStyle/>
          <a:p>
            <a:r>
              <a:rPr lang="en-US" b="1" dirty="0"/>
              <a:t>HSR Lane Capacity Lower than Freeway Lanes</a:t>
            </a:r>
          </a:p>
          <a:p>
            <a:r>
              <a:rPr lang="en-US" b="1" dirty="0"/>
              <a:t>Highway Capacity Manual (HCM) Analysis</a:t>
            </a:r>
          </a:p>
          <a:p>
            <a:pPr lvl="1"/>
            <a:r>
              <a:rPr lang="en-US" b="1" dirty="0"/>
              <a:t>Cannot adjust capacity on per-lane basis</a:t>
            </a:r>
          </a:p>
          <a:p>
            <a:pPr lvl="1"/>
            <a:r>
              <a:rPr lang="en-US" b="1" dirty="0"/>
              <a:t>Determine new capacity value for the freeway segment</a:t>
            </a:r>
          </a:p>
          <a:p>
            <a:r>
              <a:rPr lang="en-US" b="1" dirty="0"/>
              <a:t>Microsimulation (VISSIM, </a:t>
            </a:r>
            <a:r>
              <a:rPr lang="en-US" b="1" dirty="0" err="1"/>
              <a:t>TransModeler</a:t>
            </a:r>
            <a:r>
              <a:rPr lang="en-US" b="1" dirty="0"/>
              <a:t>) Analysis</a:t>
            </a:r>
          </a:p>
          <a:p>
            <a:pPr lvl="1"/>
            <a:r>
              <a:rPr lang="en-US" b="1" dirty="0"/>
              <a:t>Can assign capacity and speed on a per-lane basis</a:t>
            </a:r>
          </a:p>
          <a:p>
            <a:pPr lvl="1"/>
            <a:r>
              <a:rPr lang="en-US" b="1" dirty="0"/>
              <a:t>Can prohibit different vehicle classes in HSR lane</a:t>
            </a:r>
          </a:p>
          <a:p>
            <a:pPr lvl="1"/>
            <a:r>
              <a:rPr lang="en-US" b="1" dirty="0"/>
              <a:t>Great tool for public meeting</a:t>
            </a:r>
          </a:p>
          <a:p>
            <a:r>
              <a:rPr lang="en-US" b="1" dirty="0">
                <a:solidFill>
                  <a:srgbClr val="00B050"/>
                </a:solidFill>
              </a:rPr>
              <a:t>Recommendation:</a:t>
            </a:r>
            <a:r>
              <a:rPr lang="en-US" b="1" dirty="0"/>
              <a:t> Use HCM for preliminary analysis and microsimulation for final alternative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572180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Traffic Analysis</a:t>
            </a:r>
          </a:p>
        </p:txBody>
      </p:sp>
      <p:sp>
        <p:nvSpPr>
          <p:cNvPr id="7" name="Content Placeholder 2"/>
          <p:cNvSpPr>
            <a:spLocks noGrp="1"/>
          </p:cNvSpPr>
          <p:nvPr>
            <p:ph idx="1"/>
          </p:nvPr>
        </p:nvSpPr>
        <p:spPr>
          <a:xfrm>
            <a:off x="338328" y="960120"/>
            <a:ext cx="5577840" cy="4901184"/>
          </a:xfrm>
        </p:spPr>
        <p:txBody>
          <a:bodyPr>
            <a:normAutofit/>
          </a:bodyPr>
          <a:lstStyle/>
          <a:p>
            <a:r>
              <a:rPr lang="en-US" b="1" dirty="0"/>
              <a:t>Increased Reliability</a:t>
            </a:r>
          </a:p>
          <a:p>
            <a:pPr lvl="1"/>
            <a:r>
              <a:rPr lang="en-US" b="1" dirty="0"/>
              <a:t>Travel times are more consistent on a daily basis</a:t>
            </a:r>
          </a:p>
          <a:p>
            <a:pPr lvl="1"/>
            <a:r>
              <a:rPr lang="en-US" b="1" dirty="0"/>
              <a:t>Less buffer time required to ensure on-time arrival</a:t>
            </a:r>
          </a:p>
          <a:p>
            <a:pPr lvl="1"/>
            <a:r>
              <a:rPr lang="en-US" b="1" dirty="0"/>
              <a:t>More predictable for users</a:t>
            </a:r>
          </a:p>
        </p:txBody>
      </p:sp>
      <p:pic>
        <p:nvPicPr>
          <p:cNvPr id="3" name="Picture 2"/>
          <p:cNvPicPr>
            <a:picLocks/>
          </p:cNvPicPr>
          <p:nvPr/>
        </p:nvPicPr>
        <p:blipFill>
          <a:blip r:embed="rId2"/>
          <a:stretch>
            <a:fillRect/>
          </a:stretch>
        </p:blipFill>
        <p:spPr>
          <a:xfrm>
            <a:off x="6254496" y="960120"/>
            <a:ext cx="5577840" cy="490118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1048512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Appropriate Length of HSR</a:t>
            </a:r>
          </a:p>
        </p:txBody>
      </p:sp>
      <p:sp>
        <p:nvSpPr>
          <p:cNvPr id="7" name="Content Placeholder 2"/>
          <p:cNvSpPr>
            <a:spLocks noGrp="1"/>
          </p:cNvSpPr>
          <p:nvPr>
            <p:ph idx="1"/>
          </p:nvPr>
        </p:nvSpPr>
        <p:spPr>
          <a:xfrm>
            <a:off x="338328" y="960120"/>
            <a:ext cx="5916168" cy="4901184"/>
          </a:xfrm>
        </p:spPr>
        <p:txBody>
          <a:bodyPr>
            <a:normAutofit lnSpcReduction="10000"/>
          </a:bodyPr>
          <a:lstStyle/>
          <a:p>
            <a:r>
              <a:rPr lang="en-US" b="1" dirty="0"/>
              <a:t>Typically Used on Long Segments That Include Multiple Interchanges</a:t>
            </a:r>
          </a:p>
          <a:p>
            <a:pPr lvl="1"/>
            <a:r>
              <a:rPr lang="en-US" b="1" dirty="0"/>
              <a:t>Commuter corridors with recurring congestion</a:t>
            </a:r>
          </a:p>
          <a:p>
            <a:pPr lvl="1"/>
            <a:r>
              <a:rPr lang="en-US" b="1" dirty="0"/>
              <a:t>Used to avoid expensive widening over long corridors</a:t>
            </a:r>
          </a:p>
          <a:p>
            <a:r>
              <a:rPr lang="en-US" b="1" dirty="0"/>
              <a:t>Can Be Used on Acute Bottlenecks</a:t>
            </a:r>
          </a:p>
          <a:p>
            <a:pPr lvl="1"/>
            <a:r>
              <a:rPr lang="en-US" b="1" dirty="0"/>
              <a:t>Georgia and Hawaii use as auxiliary lanes between interchanges</a:t>
            </a:r>
          </a:p>
          <a:p>
            <a:pPr lvl="1"/>
            <a:r>
              <a:rPr lang="en-US" b="1" dirty="0"/>
              <a:t>Termination method is critical to avoid queues</a:t>
            </a:r>
          </a:p>
        </p:txBody>
      </p:sp>
      <p:pic>
        <p:nvPicPr>
          <p:cNvPr id="4" name="Picture 3"/>
          <p:cNvPicPr>
            <a:picLocks/>
          </p:cNvPicPr>
          <p:nvPr/>
        </p:nvPicPr>
        <p:blipFill>
          <a:blip r:embed="rId2"/>
          <a:stretch>
            <a:fillRect/>
          </a:stretch>
        </p:blipFill>
        <p:spPr>
          <a:xfrm>
            <a:off x="6254496" y="960120"/>
            <a:ext cx="5577840" cy="490118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2575765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HSR Lane Termination</a:t>
            </a:r>
          </a:p>
        </p:txBody>
      </p:sp>
      <p:sp>
        <p:nvSpPr>
          <p:cNvPr id="7" name="Content Placeholder 2"/>
          <p:cNvSpPr>
            <a:spLocks noGrp="1"/>
          </p:cNvSpPr>
          <p:nvPr>
            <p:ph idx="1"/>
          </p:nvPr>
        </p:nvSpPr>
        <p:spPr>
          <a:xfrm>
            <a:off x="338327" y="960120"/>
            <a:ext cx="6890810" cy="4901184"/>
          </a:xfrm>
        </p:spPr>
        <p:txBody>
          <a:bodyPr>
            <a:normAutofit lnSpcReduction="10000"/>
          </a:bodyPr>
          <a:lstStyle/>
          <a:p>
            <a:r>
              <a:rPr lang="en-US" b="1" dirty="0"/>
              <a:t>End on Basic Freeway Segment as a Lane Drop</a:t>
            </a:r>
          </a:p>
          <a:p>
            <a:pPr lvl="1"/>
            <a:r>
              <a:rPr lang="en-US" b="1" dirty="0"/>
              <a:t>HSR lane merges into adjacent travel lane; ideally at a location where number of mainline lanes are adequate for traffic volume</a:t>
            </a:r>
          </a:p>
          <a:p>
            <a:pPr lvl="1"/>
            <a:r>
              <a:rPr lang="en-US" b="1" dirty="0"/>
              <a:t>Potential to cause queues at merge point</a:t>
            </a:r>
          </a:p>
          <a:p>
            <a:r>
              <a:rPr lang="en-US" b="1" dirty="0"/>
              <a:t>End by Dropping HSR Lane to Interchange Ramp</a:t>
            </a:r>
          </a:p>
          <a:p>
            <a:pPr lvl="1"/>
            <a:r>
              <a:rPr lang="en-US" b="1" dirty="0"/>
              <a:t>HSR lane terminates into an exit-only lane at the interchange</a:t>
            </a:r>
          </a:p>
          <a:p>
            <a:pPr lvl="1"/>
            <a:r>
              <a:rPr lang="en-US" b="1" dirty="0"/>
              <a:t>Ideally a high-volume exit ramp</a:t>
            </a:r>
          </a:p>
          <a:p>
            <a:pPr lvl="1"/>
            <a:r>
              <a:rPr lang="en-US" b="1" dirty="0"/>
              <a:t>Creates a smooth transition of the HSR</a:t>
            </a:r>
          </a:p>
        </p:txBody>
      </p:sp>
      <p:pic>
        <p:nvPicPr>
          <p:cNvPr id="5" name="Picture 4"/>
          <p:cNvPicPr>
            <a:picLocks/>
          </p:cNvPicPr>
          <p:nvPr/>
        </p:nvPicPr>
        <p:blipFill>
          <a:blip r:embed="rId2"/>
          <a:stretch>
            <a:fillRect/>
          </a:stretch>
        </p:blipFill>
        <p:spPr>
          <a:xfrm>
            <a:off x="7229138" y="3453204"/>
            <a:ext cx="4603197" cy="2795196"/>
          </a:xfrm>
          <a:prstGeom prst="rect">
            <a:avLst/>
          </a:prstGeom>
        </p:spPr>
      </p:pic>
      <p:pic>
        <p:nvPicPr>
          <p:cNvPr id="6" name="Picture 5"/>
          <p:cNvPicPr>
            <a:picLocks/>
          </p:cNvPicPr>
          <p:nvPr/>
        </p:nvPicPr>
        <p:blipFill>
          <a:blip r:embed="rId3"/>
          <a:stretch>
            <a:fillRect/>
          </a:stretch>
        </p:blipFill>
        <p:spPr>
          <a:xfrm>
            <a:off x="7229139" y="960120"/>
            <a:ext cx="4603196" cy="240599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2920958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Safety Analysis</a:t>
            </a:r>
          </a:p>
        </p:txBody>
      </p:sp>
      <p:sp>
        <p:nvSpPr>
          <p:cNvPr id="4" name="Content Placeholder 3"/>
          <p:cNvSpPr>
            <a:spLocks noGrp="1"/>
          </p:cNvSpPr>
          <p:nvPr>
            <p:ph idx="1"/>
          </p:nvPr>
        </p:nvSpPr>
        <p:spPr>
          <a:xfrm>
            <a:off x="338328" y="1191107"/>
            <a:ext cx="10944188" cy="4229126"/>
          </a:xfrm>
        </p:spPr>
        <p:txBody>
          <a:bodyPr/>
          <a:lstStyle/>
          <a:p>
            <a:r>
              <a:rPr lang="en-US" b="1" dirty="0"/>
              <a:t>How do you predict how </a:t>
            </a:r>
            <a:r>
              <a:rPr lang="en-US" b="1" dirty="0" err="1"/>
              <a:t>HSR</a:t>
            </a:r>
            <a:r>
              <a:rPr lang="en-US" b="1" dirty="0"/>
              <a:t> will affect safety?</a:t>
            </a:r>
          </a:p>
        </p:txBody>
      </p:sp>
      <p:pic>
        <p:nvPicPr>
          <p:cNvPr id="1026" name="Picture 2" descr="Image result for highway safety manual">
            <a:extLst>
              <a:ext uri="{FF2B5EF4-FFF2-40B4-BE49-F238E27FC236}">
                <a16:creationId xmlns:a16="http://schemas.microsoft.com/office/drawing/2014/main" id="{E10DA757-F0F8-45B0-8C75-BD3C08210D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328" y="1865086"/>
            <a:ext cx="3461743" cy="44771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4279011" y="1865086"/>
            <a:ext cx="7553325" cy="442912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9102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80">
                                          <p:stCondLst>
                                            <p:cond delay="0"/>
                                          </p:stCondLst>
                                        </p:cTn>
                                        <p:tgtEl>
                                          <p:spTgt spid="1026"/>
                                        </p:tgtEl>
                                      </p:cBhvr>
                                    </p:animEffect>
                                    <p:anim calcmode="lin" valueType="num">
                                      <p:cBhvr>
                                        <p:cTn id="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6"/>
                                        </p:tgtEl>
                                      </p:cBhvr>
                                      <p:to x="100000" y="60000"/>
                                    </p:animScale>
                                    <p:animScale>
                                      <p:cBhvr>
                                        <p:cTn id="14" dur="166" decel="50000">
                                          <p:stCondLst>
                                            <p:cond delay="676"/>
                                          </p:stCondLst>
                                        </p:cTn>
                                        <p:tgtEl>
                                          <p:spTgt spid="1026"/>
                                        </p:tgtEl>
                                      </p:cBhvr>
                                      <p:to x="100000" y="100000"/>
                                    </p:animScale>
                                    <p:animScale>
                                      <p:cBhvr>
                                        <p:cTn id="15" dur="26">
                                          <p:stCondLst>
                                            <p:cond delay="1312"/>
                                          </p:stCondLst>
                                        </p:cTn>
                                        <p:tgtEl>
                                          <p:spTgt spid="1026"/>
                                        </p:tgtEl>
                                      </p:cBhvr>
                                      <p:to x="100000" y="80000"/>
                                    </p:animScale>
                                    <p:animScale>
                                      <p:cBhvr>
                                        <p:cTn id="16" dur="166" decel="50000">
                                          <p:stCondLst>
                                            <p:cond delay="1338"/>
                                          </p:stCondLst>
                                        </p:cTn>
                                        <p:tgtEl>
                                          <p:spTgt spid="1026"/>
                                        </p:tgtEl>
                                      </p:cBhvr>
                                      <p:to x="100000" y="100000"/>
                                    </p:animScale>
                                    <p:animScale>
                                      <p:cBhvr>
                                        <p:cTn id="17" dur="26">
                                          <p:stCondLst>
                                            <p:cond delay="1642"/>
                                          </p:stCondLst>
                                        </p:cTn>
                                        <p:tgtEl>
                                          <p:spTgt spid="1026"/>
                                        </p:tgtEl>
                                      </p:cBhvr>
                                      <p:to x="100000" y="90000"/>
                                    </p:animScale>
                                    <p:animScale>
                                      <p:cBhvr>
                                        <p:cTn id="18" dur="166" decel="50000">
                                          <p:stCondLst>
                                            <p:cond delay="1668"/>
                                          </p:stCondLst>
                                        </p:cTn>
                                        <p:tgtEl>
                                          <p:spTgt spid="1026"/>
                                        </p:tgtEl>
                                      </p:cBhvr>
                                      <p:to x="100000" y="100000"/>
                                    </p:animScale>
                                    <p:animScale>
                                      <p:cBhvr>
                                        <p:cTn id="19" dur="26">
                                          <p:stCondLst>
                                            <p:cond delay="1808"/>
                                          </p:stCondLst>
                                        </p:cTn>
                                        <p:tgtEl>
                                          <p:spTgt spid="1026"/>
                                        </p:tgtEl>
                                      </p:cBhvr>
                                      <p:to x="100000" y="95000"/>
                                    </p:animScale>
                                    <p:animScale>
                                      <p:cBhvr>
                                        <p:cTn id="20" dur="166" decel="50000">
                                          <p:stCondLst>
                                            <p:cond delay="1834"/>
                                          </p:stCondLst>
                                        </p:cTn>
                                        <p:tgtEl>
                                          <p:spTgt spid="10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Safety Analysis – Case Study in Ohio</a:t>
            </a:r>
          </a:p>
        </p:txBody>
      </p:sp>
      <p:sp>
        <p:nvSpPr>
          <p:cNvPr id="4" name="Content Placeholder 3"/>
          <p:cNvSpPr>
            <a:spLocks noGrp="1"/>
          </p:cNvSpPr>
          <p:nvPr>
            <p:ph idx="1"/>
          </p:nvPr>
        </p:nvSpPr>
        <p:spPr>
          <a:xfrm>
            <a:off x="338328" y="1191107"/>
            <a:ext cx="5592209" cy="4229126"/>
          </a:xfrm>
        </p:spPr>
        <p:txBody>
          <a:bodyPr/>
          <a:lstStyle/>
          <a:p>
            <a:r>
              <a:rPr lang="en-US" b="1" dirty="0"/>
              <a:t>Ohio’s HSR Project</a:t>
            </a:r>
          </a:p>
          <a:p>
            <a:pPr lvl="1"/>
            <a:r>
              <a:rPr lang="en-US" b="1" dirty="0"/>
              <a:t>Left Side</a:t>
            </a:r>
          </a:p>
          <a:p>
            <a:pPr lvl="1"/>
            <a:r>
              <a:rPr lang="en-US" b="1" dirty="0"/>
              <a:t>Static Operation (4-6pm)</a:t>
            </a:r>
          </a:p>
          <a:p>
            <a:pPr lvl="1"/>
            <a:r>
              <a:rPr lang="en-US" b="1" dirty="0"/>
              <a:t>Variable Speed Limit (45mph)</a:t>
            </a:r>
          </a:p>
          <a:p>
            <a:pPr lvl="1"/>
            <a:r>
              <a:rPr lang="en-US" b="1" dirty="0"/>
              <a:t>Existing Left Shoulder (14-16 </a:t>
            </a:r>
            <a:r>
              <a:rPr lang="en-US" b="1" dirty="0" err="1"/>
              <a:t>ft</a:t>
            </a:r>
            <a:r>
              <a:rPr lang="en-US" b="1" dirty="0"/>
              <a:t>)</a:t>
            </a:r>
          </a:p>
          <a:p>
            <a:pPr lvl="1"/>
            <a:r>
              <a:rPr lang="en-US" b="1" dirty="0"/>
              <a:t>HSR Lane Width (11.5 </a:t>
            </a:r>
            <a:r>
              <a:rPr lang="en-US" b="1" dirty="0" err="1"/>
              <a:t>ft</a:t>
            </a:r>
            <a:r>
              <a:rPr lang="en-US" b="1" dirty="0"/>
              <a:t>)</a:t>
            </a:r>
          </a:p>
        </p:txBody>
      </p:sp>
      <p:pic>
        <p:nvPicPr>
          <p:cNvPr id="3" name="Picture 2"/>
          <p:cNvPicPr>
            <a:picLocks noChangeAspect="1"/>
          </p:cNvPicPr>
          <p:nvPr/>
        </p:nvPicPr>
        <p:blipFill>
          <a:blip r:embed="rId2"/>
          <a:stretch>
            <a:fillRect/>
          </a:stretch>
        </p:blipFill>
        <p:spPr>
          <a:xfrm>
            <a:off x="6105833" y="1191108"/>
            <a:ext cx="5726503" cy="510310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3822880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Agenda</a:t>
            </a:r>
          </a:p>
        </p:txBody>
      </p:sp>
      <p:sp>
        <p:nvSpPr>
          <p:cNvPr id="5" name="Content Placeholder 2"/>
          <p:cNvSpPr>
            <a:spLocks noGrp="1"/>
          </p:cNvSpPr>
          <p:nvPr>
            <p:ph idx="1"/>
          </p:nvPr>
        </p:nvSpPr>
        <p:spPr>
          <a:xfrm>
            <a:off x="338328" y="960120"/>
            <a:ext cx="6153912" cy="5497830"/>
          </a:xfrm>
        </p:spPr>
        <p:txBody>
          <a:bodyPr>
            <a:normAutofit/>
          </a:bodyPr>
          <a:lstStyle/>
          <a:p>
            <a:r>
              <a:rPr lang="en-US" b="1" dirty="0"/>
              <a:t>What is HSR?</a:t>
            </a:r>
          </a:p>
          <a:p>
            <a:r>
              <a:rPr lang="en-US" b="1" dirty="0"/>
              <a:t>Where is HSR Implemented?</a:t>
            </a:r>
          </a:p>
          <a:p>
            <a:r>
              <a:rPr lang="en-US" b="1" dirty="0"/>
              <a:t>Analysis Considerations</a:t>
            </a:r>
          </a:p>
          <a:p>
            <a:pPr lvl="1"/>
            <a:r>
              <a:rPr lang="en-US" b="1" dirty="0"/>
              <a:t>Traffic</a:t>
            </a:r>
          </a:p>
          <a:p>
            <a:pPr lvl="1"/>
            <a:r>
              <a:rPr lang="en-US" b="1" dirty="0"/>
              <a:t>Safety</a:t>
            </a:r>
          </a:p>
          <a:p>
            <a:r>
              <a:rPr lang="en-US" b="1" dirty="0"/>
              <a:t>Cost Considerations</a:t>
            </a:r>
          </a:p>
          <a:p>
            <a:r>
              <a:rPr lang="en-US" b="1" dirty="0"/>
              <a:t>Design Considerations</a:t>
            </a:r>
          </a:p>
          <a:p>
            <a:r>
              <a:rPr lang="en-US" b="1" dirty="0"/>
              <a:t>Implementation</a:t>
            </a:r>
          </a:p>
          <a:p>
            <a:r>
              <a:rPr lang="en-US" b="1" dirty="0"/>
              <a:t>Operations</a:t>
            </a:r>
          </a:p>
          <a:p>
            <a:r>
              <a:rPr lang="en-US" b="1" dirty="0"/>
              <a:t>Screening Process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4408" r="655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156364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Safety Analysis – Case Study in Ohio</a:t>
            </a:r>
          </a:p>
        </p:txBody>
      </p:sp>
      <p:sp>
        <p:nvSpPr>
          <p:cNvPr id="6" name="Content Placeholder 2">
            <a:extLst/>
          </p:cNvPr>
          <p:cNvSpPr>
            <a:spLocks noGrp="1"/>
          </p:cNvSpPr>
          <p:nvPr>
            <p:ph idx="1"/>
          </p:nvPr>
        </p:nvSpPr>
        <p:spPr>
          <a:xfrm>
            <a:off x="838200" y="1196056"/>
            <a:ext cx="10515600" cy="3256481"/>
          </a:xfrm>
        </p:spPr>
        <p:txBody>
          <a:bodyPr/>
          <a:lstStyle/>
          <a:p>
            <a:r>
              <a:rPr lang="en-US" b="1" dirty="0"/>
              <a:t>Initial</a:t>
            </a:r>
            <a:r>
              <a:rPr lang="en-US" dirty="0"/>
              <a:t> HSM Analysis Results</a:t>
            </a:r>
          </a:p>
        </p:txBody>
      </p:sp>
      <p:graphicFrame>
        <p:nvGraphicFramePr>
          <p:cNvPr id="8" name="Table 7">
            <a:extLst/>
          </p:cNvPr>
          <p:cNvGraphicFramePr>
            <a:graphicFrameLocks noGrp="1"/>
          </p:cNvGraphicFramePr>
          <p:nvPr>
            <p:extLst>
              <p:ext uri="{D42A27DB-BD31-4B8C-83A1-F6EECF244321}">
                <p14:modId xmlns:p14="http://schemas.microsoft.com/office/powerpoint/2010/main" val="293061741"/>
              </p:ext>
            </p:extLst>
          </p:nvPr>
        </p:nvGraphicFramePr>
        <p:xfrm>
          <a:off x="949291" y="1774106"/>
          <a:ext cx="10404508" cy="3597994"/>
        </p:xfrm>
        <a:graphic>
          <a:graphicData uri="http://schemas.openxmlformats.org/drawingml/2006/table">
            <a:tbl>
              <a:tblPr firstRow="1" bandRow="1">
                <a:tableStyleId>{5C22544A-7EE6-4342-B048-85BDC9FD1C3A}</a:tableStyleId>
              </a:tblPr>
              <a:tblGrid>
                <a:gridCol w="2542646">
                  <a:extLst>
                    <a:ext uri="{9D8B030D-6E8A-4147-A177-3AD203B41FA5}">
                      <a16:colId xmlns:a16="http://schemas.microsoft.com/office/drawing/2014/main" val="52549025"/>
                    </a:ext>
                  </a:extLst>
                </a:gridCol>
                <a:gridCol w="1658925">
                  <a:extLst>
                    <a:ext uri="{9D8B030D-6E8A-4147-A177-3AD203B41FA5}">
                      <a16:colId xmlns:a16="http://schemas.microsoft.com/office/drawing/2014/main" val="2160987074"/>
                    </a:ext>
                  </a:extLst>
                </a:gridCol>
                <a:gridCol w="1532702">
                  <a:extLst>
                    <a:ext uri="{9D8B030D-6E8A-4147-A177-3AD203B41FA5}">
                      <a16:colId xmlns:a16="http://schemas.microsoft.com/office/drawing/2014/main" val="2348302367"/>
                    </a:ext>
                  </a:extLst>
                </a:gridCol>
                <a:gridCol w="1406481">
                  <a:extLst>
                    <a:ext uri="{9D8B030D-6E8A-4147-A177-3AD203B41FA5}">
                      <a16:colId xmlns:a16="http://schemas.microsoft.com/office/drawing/2014/main" val="3600484663"/>
                    </a:ext>
                  </a:extLst>
                </a:gridCol>
                <a:gridCol w="1767115">
                  <a:extLst>
                    <a:ext uri="{9D8B030D-6E8A-4147-A177-3AD203B41FA5}">
                      <a16:colId xmlns:a16="http://schemas.microsoft.com/office/drawing/2014/main" val="4016405854"/>
                    </a:ext>
                  </a:extLst>
                </a:gridCol>
                <a:gridCol w="1496639">
                  <a:extLst>
                    <a:ext uri="{9D8B030D-6E8A-4147-A177-3AD203B41FA5}">
                      <a16:colId xmlns:a16="http://schemas.microsoft.com/office/drawing/2014/main" val="1528699491"/>
                    </a:ext>
                  </a:extLst>
                </a:gridCol>
              </a:tblGrid>
              <a:tr h="743064">
                <a:tc>
                  <a:txBody>
                    <a:bodyPr/>
                    <a:lstStyle/>
                    <a:p>
                      <a:pPr algn="ctr"/>
                      <a:endParaRPr lang="en-US" sz="3200" dirty="0"/>
                    </a:p>
                  </a:txBody>
                  <a:tcPr/>
                </a:tc>
                <a:tc>
                  <a:txBody>
                    <a:bodyPr/>
                    <a:lstStyle/>
                    <a:p>
                      <a:pPr algn="ctr"/>
                      <a:r>
                        <a:rPr lang="en-US" sz="3200" dirty="0"/>
                        <a:t>KA</a:t>
                      </a:r>
                    </a:p>
                  </a:txBody>
                  <a:tcPr/>
                </a:tc>
                <a:tc>
                  <a:txBody>
                    <a:bodyPr/>
                    <a:lstStyle/>
                    <a:p>
                      <a:pPr algn="ctr"/>
                      <a:r>
                        <a:rPr lang="en-US" sz="3200" dirty="0"/>
                        <a:t>B</a:t>
                      </a:r>
                    </a:p>
                  </a:txBody>
                  <a:tcPr/>
                </a:tc>
                <a:tc>
                  <a:txBody>
                    <a:bodyPr/>
                    <a:lstStyle/>
                    <a:p>
                      <a:pPr algn="ctr"/>
                      <a:r>
                        <a:rPr lang="en-US" sz="3200" dirty="0"/>
                        <a:t>C</a:t>
                      </a:r>
                    </a:p>
                  </a:txBody>
                  <a:tcPr/>
                </a:tc>
                <a:tc>
                  <a:txBody>
                    <a:bodyPr/>
                    <a:lstStyle/>
                    <a:p>
                      <a:pPr algn="ctr"/>
                      <a:r>
                        <a:rPr lang="en-US" sz="3200" dirty="0"/>
                        <a:t>O</a:t>
                      </a:r>
                    </a:p>
                  </a:txBody>
                  <a:tcPr/>
                </a:tc>
                <a:tc>
                  <a:txBody>
                    <a:bodyPr/>
                    <a:lstStyle/>
                    <a:p>
                      <a:pPr algn="ctr"/>
                      <a:r>
                        <a:rPr lang="en-US" sz="3200" dirty="0"/>
                        <a:t>Total</a:t>
                      </a:r>
                    </a:p>
                  </a:txBody>
                  <a:tcPr/>
                </a:tc>
                <a:extLst>
                  <a:ext uri="{0D108BD9-81ED-4DB2-BD59-A6C34878D82A}">
                    <a16:rowId xmlns:a16="http://schemas.microsoft.com/office/drawing/2014/main" val="4206571489"/>
                  </a:ext>
                </a:extLst>
              </a:tr>
              <a:tr h="743064">
                <a:tc>
                  <a:txBody>
                    <a:bodyPr/>
                    <a:lstStyle/>
                    <a:p>
                      <a:pPr algn="ctr"/>
                      <a:r>
                        <a:rPr lang="en-US" sz="3200" dirty="0"/>
                        <a:t>No Build</a:t>
                      </a:r>
                    </a:p>
                  </a:txBody>
                  <a:tcPr/>
                </a:tc>
                <a:tc>
                  <a:txBody>
                    <a:bodyPr/>
                    <a:lstStyle/>
                    <a:p>
                      <a:pPr algn="ctr"/>
                      <a:r>
                        <a:rPr lang="en-US" sz="3200" dirty="0"/>
                        <a:t>6.5</a:t>
                      </a:r>
                    </a:p>
                  </a:txBody>
                  <a:tcPr/>
                </a:tc>
                <a:tc>
                  <a:txBody>
                    <a:bodyPr/>
                    <a:lstStyle/>
                    <a:p>
                      <a:pPr algn="ctr"/>
                      <a:r>
                        <a:rPr lang="en-US" sz="3200" dirty="0"/>
                        <a:t>22.0</a:t>
                      </a:r>
                    </a:p>
                  </a:txBody>
                  <a:tcPr/>
                </a:tc>
                <a:tc>
                  <a:txBody>
                    <a:bodyPr/>
                    <a:lstStyle/>
                    <a:p>
                      <a:pPr algn="ctr"/>
                      <a:r>
                        <a:rPr lang="en-US" sz="3200" dirty="0"/>
                        <a:t>23.2</a:t>
                      </a:r>
                    </a:p>
                  </a:txBody>
                  <a:tcPr/>
                </a:tc>
                <a:tc>
                  <a:txBody>
                    <a:bodyPr/>
                    <a:lstStyle/>
                    <a:p>
                      <a:pPr algn="ctr"/>
                      <a:r>
                        <a:rPr lang="en-US" sz="3200" dirty="0"/>
                        <a:t>137.1</a:t>
                      </a:r>
                    </a:p>
                  </a:txBody>
                  <a:tcPr/>
                </a:tc>
                <a:tc>
                  <a:txBody>
                    <a:bodyPr/>
                    <a:lstStyle/>
                    <a:p>
                      <a:pPr algn="ctr"/>
                      <a:r>
                        <a:rPr lang="en-US" sz="3200" dirty="0"/>
                        <a:t>188.9</a:t>
                      </a:r>
                    </a:p>
                  </a:txBody>
                  <a:tcPr/>
                </a:tc>
                <a:extLst>
                  <a:ext uri="{0D108BD9-81ED-4DB2-BD59-A6C34878D82A}">
                    <a16:rowId xmlns:a16="http://schemas.microsoft.com/office/drawing/2014/main" val="1469732457"/>
                  </a:ext>
                </a:extLst>
              </a:tr>
              <a:tr h="743064">
                <a:tc>
                  <a:txBody>
                    <a:bodyPr/>
                    <a:lstStyle/>
                    <a:p>
                      <a:pPr algn="ctr"/>
                      <a:r>
                        <a:rPr lang="en-US" sz="3200" dirty="0"/>
                        <a:t>Build</a:t>
                      </a:r>
                    </a:p>
                  </a:txBody>
                  <a:tcPr/>
                </a:tc>
                <a:tc>
                  <a:txBody>
                    <a:bodyPr/>
                    <a:lstStyle/>
                    <a:p>
                      <a:pPr algn="ctr"/>
                      <a:r>
                        <a:rPr lang="en-US" sz="3200" dirty="0"/>
                        <a:t>7.1</a:t>
                      </a:r>
                    </a:p>
                  </a:txBody>
                  <a:tcPr/>
                </a:tc>
                <a:tc>
                  <a:txBody>
                    <a:bodyPr/>
                    <a:lstStyle/>
                    <a:p>
                      <a:pPr algn="ctr"/>
                      <a:r>
                        <a:rPr lang="en-US" sz="3200" dirty="0"/>
                        <a:t>23.1</a:t>
                      </a:r>
                    </a:p>
                  </a:txBody>
                  <a:tcPr/>
                </a:tc>
                <a:tc>
                  <a:txBody>
                    <a:bodyPr/>
                    <a:lstStyle/>
                    <a:p>
                      <a:pPr algn="ctr"/>
                      <a:r>
                        <a:rPr lang="en-US" sz="3200" dirty="0"/>
                        <a:t>24.3</a:t>
                      </a:r>
                    </a:p>
                  </a:txBody>
                  <a:tcPr/>
                </a:tc>
                <a:tc>
                  <a:txBody>
                    <a:bodyPr/>
                    <a:lstStyle/>
                    <a:p>
                      <a:pPr algn="ctr"/>
                      <a:r>
                        <a:rPr lang="en-US" sz="3200" dirty="0"/>
                        <a:t>142.0</a:t>
                      </a:r>
                    </a:p>
                  </a:txBody>
                  <a:tcPr/>
                </a:tc>
                <a:tc>
                  <a:txBody>
                    <a:bodyPr/>
                    <a:lstStyle/>
                    <a:p>
                      <a:pPr algn="ctr"/>
                      <a:r>
                        <a:rPr lang="en-US" sz="3200" dirty="0"/>
                        <a:t>196.5</a:t>
                      </a:r>
                    </a:p>
                  </a:txBody>
                  <a:tcPr/>
                </a:tc>
                <a:extLst>
                  <a:ext uri="{0D108BD9-81ED-4DB2-BD59-A6C34878D82A}">
                    <a16:rowId xmlns:a16="http://schemas.microsoft.com/office/drawing/2014/main" val="484805110"/>
                  </a:ext>
                </a:extLst>
              </a:tr>
              <a:tr h="1368802">
                <a:tc>
                  <a:txBody>
                    <a:bodyPr/>
                    <a:lstStyle/>
                    <a:p>
                      <a:pPr algn="ctr"/>
                      <a:r>
                        <a:rPr lang="en-US" sz="3200" b="1" dirty="0">
                          <a:solidFill>
                            <a:schemeClr val="tx1"/>
                          </a:solidFill>
                          <a:effectLst>
                            <a:outerShdw blurRad="38100" dist="38100" dir="2700000" algn="tl">
                              <a:srgbClr val="000000">
                                <a:alpha val="43137"/>
                              </a:srgbClr>
                            </a:outerShdw>
                          </a:effectLst>
                        </a:rPr>
                        <a:t>Difference</a:t>
                      </a:r>
                    </a:p>
                  </a:txBody>
                  <a:tcPr/>
                </a:tc>
                <a:tc>
                  <a:txBody>
                    <a:bodyPr/>
                    <a:lstStyle/>
                    <a:p>
                      <a:pPr algn="ctr"/>
                      <a:r>
                        <a:rPr lang="en-US" sz="3200" b="1" dirty="0">
                          <a:solidFill>
                            <a:srgbClr val="FF0000"/>
                          </a:solidFill>
                          <a:effectLst>
                            <a:outerShdw blurRad="38100" dist="38100" dir="2700000" algn="tl">
                              <a:srgbClr val="000000">
                                <a:alpha val="43137"/>
                              </a:srgbClr>
                            </a:outerShdw>
                          </a:effectLst>
                        </a:rPr>
                        <a:t>+0.6</a:t>
                      </a:r>
                    </a:p>
                    <a:p>
                      <a:pPr algn="ctr"/>
                      <a:r>
                        <a:rPr lang="en-US" sz="3200" b="1" dirty="0">
                          <a:solidFill>
                            <a:srgbClr val="FF0000"/>
                          </a:solidFill>
                          <a:effectLst>
                            <a:outerShdw blurRad="38100" dist="38100" dir="2700000" algn="tl">
                              <a:srgbClr val="000000">
                                <a:alpha val="43137"/>
                              </a:srgbClr>
                            </a:outerShdw>
                          </a:effectLst>
                        </a:rPr>
                        <a:t>(8%)</a:t>
                      </a:r>
                    </a:p>
                  </a:txBody>
                  <a:tcPr/>
                </a:tc>
                <a:tc>
                  <a:txBody>
                    <a:bodyPr/>
                    <a:lstStyle/>
                    <a:p>
                      <a:pPr algn="ctr"/>
                      <a:r>
                        <a:rPr lang="en-US" sz="3200" b="1" dirty="0">
                          <a:solidFill>
                            <a:srgbClr val="FF0000"/>
                          </a:solidFill>
                          <a:effectLst>
                            <a:outerShdw blurRad="38100" dist="38100" dir="2700000" algn="tl">
                              <a:srgbClr val="000000">
                                <a:alpha val="43137"/>
                              </a:srgbClr>
                            </a:outerShdw>
                          </a:effectLst>
                        </a:rPr>
                        <a:t>+1.1</a:t>
                      </a:r>
                    </a:p>
                    <a:p>
                      <a:pPr algn="ctr"/>
                      <a:r>
                        <a:rPr lang="en-US" sz="3200" b="1" dirty="0">
                          <a:solidFill>
                            <a:srgbClr val="FF0000"/>
                          </a:solidFill>
                          <a:effectLst>
                            <a:outerShdw blurRad="38100" dist="38100" dir="2700000" algn="tl">
                              <a:srgbClr val="000000">
                                <a:alpha val="43137"/>
                              </a:srgbClr>
                            </a:outerShdw>
                          </a:effectLst>
                        </a:rPr>
                        <a:t>(5%)</a:t>
                      </a:r>
                    </a:p>
                  </a:txBody>
                  <a:tcPr/>
                </a:tc>
                <a:tc>
                  <a:txBody>
                    <a:bodyPr/>
                    <a:lstStyle/>
                    <a:p>
                      <a:pPr algn="ctr"/>
                      <a:r>
                        <a:rPr lang="en-US" sz="3200" b="1" dirty="0">
                          <a:solidFill>
                            <a:srgbClr val="FF0000"/>
                          </a:solidFill>
                          <a:effectLst>
                            <a:outerShdw blurRad="38100" dist="38100" dir="2700000" algn="tl">
                              <a:srgbClr val="000000">
                                <a:alpha val="43137"/>
                              </a:srgbClr>
                            </a:outerShdw>
                          </a:effectLst>
                        </a:rPr>
                        <a:t>+1.1</a:t>
                      </a:r>
                    </a:p>
                    <a:p>
                      <a:pPr algn="ctr"/>
                      <a:r>
                        <a:rPr lang="en-US" sz="3200" b="1" dirty="0">
                          <a:solidFill>
                            <a:srgbClr val="FF0000"/>
                          </a:solidFill>
                          <a:effectLst>
                            <a:outerShdw blurRad="38100" dist="38100" dir="2700000" algn="tl">
                              <a:srgbClr val="000000">
                                <a:alpha val="43137"/>
                              </a:srgbClr>
                            </a:outerShdw>
                          </a:effectLst>
                        </a:rPr>
                        <a:t>(5%)</a:t>
                      </a:r>
                    </a:p>
                  </a:txBody>
                  <a:tcPr/>
                </a:tc>
                <a:tc>
                  <a:txBody>
                    <a:bodyPr/>
                    <a:lstStyle/>
                    <a:p>
                      <a:pPr algn="ctr"/>
                      <a:r>
                        <a:rPr lang="en-US" sz="3200" b="1" dirty="0">
                          <a:solidFill>
                            <a:srgbClr val="FF0000"/>
                          </a:solidFill>
                          <a:effectLst>
                            <a:outerShdw blurRad="38100" dist="38100" dir="2700000" algn="tl">
                              <a:srgbClr val="000000">
                                <a:alpha val="43137"/>
                              </a:srgbClr>
                            </a:outerShdw>
                          </a:effectLst>
                        </a:rPr>
                        <a:t>+4.9</a:t>
                      </a:r>
                    </a:p>
                    <a:p>
                      <a:pPr algn="ctr"/>
                      <a:r>
                        <a:rPr lang="en-US" sz="3200" b="1" dirty="0">
                          <a:solidFill>
                            <a:srgbClr val="FF0000"/>
                          </a:solidFill>
                          <a:effectLst>
                            <a:outerShdw blurRad="38100" dist="38100" dir="2700000" algn="tl">
                              <a:srgbClr val="000000">
                                <a:alpha val="43137"/>
                              </a:srgbClr>
                            </a:outerShdw>
                          </a:effectLst>
                        </a:rPr>
                        <a:t>(4%)</a:t>
                      </a:r>
                    </a:p>
                  </a:txBody>
                  <a:tcPr/>
                </a:tc>
                <a:tc>
                  <a:txBody>
                    <a:bodyPr/>
                    <a:lstStyle/>
                    <a:p>
                      <a:pPr algn="ctr"/>
                      <a:r>
                        <a:rPr lang="en-US" sz="3200" b="1" dirty="0">
                          <a:solidFill>
                            <a:srgbClr val="FF0000"/>
                          </a:solidFill>
                          <a:effectLst>
                            <a:outerShdw blurRad="38100" dist="38100" dir="2700000" algn="tl">
                              <a:srgbClr val="000000">
                                <a:alpha val="43137"/>
                              </a:srgbClr>
                            </a:outerShdw>
                          </a:effectLst>
                        </a:rPr>
                        <a:t>+7.6</a:t>
                      </a:r>
                    </a:p>
                    <a:p>
                      <a:pPr algn="ctr"/>
                      <a:r>
                        <a:rPr lang="en-US" sz="3200" b="1" dirty="0">
                          <a:solidFill>
                            <a:srgbClr val="FF0000"/>
                          </a:solidFill>
                          <a:effectLst>
                            <a:outerShdw blurRad="38100" dist="38100" dir="2700000" algn="tl">
                              <a:srgbClr val="000000">
                                <a:alpha val="43137"/>
                              </a:srgbClr>
                            </a:outerShdw>
                          </a:effectLst>
                        </a:rPr>
                        <a:t>(4%)</a:t>
                      </a:r>
                    </a:p>
                  </a:txBody>
                  <a:tcPr/>
                </a:tc>
                <a:extLst>
                  <a:ext uri="{0D108BD9-81ED-4DB2-BD59-A6C34878D82A}">
                    <a16:rowId xmlns:a16="http://schemas.microsoft.com/office/drawing/2014/main" val="2238988166"/>
                  </a:ext>
                </a:extLst>
              </a:tr>
            </a:tbl>
          </a:graphicData>
        </a:graphic>
      </p:graphicFrame>
      <p:sp>
        <p:nvSpPr>
          <p:cNvPr id="9" name="TextBox 8"/>
          <p:cNvSpPr txBox="1"/>
          <p:nvPr/>
        </p:nvSpPr>
        <p:spPr>
          <a:xfrm>
            <a:off x="961870" y="5608165"/>
            <a:ext cx="10870466" cy="369332"/>
          </a:xfrm>
          <a:prstGeom prst="rect">
            <a:avLst/>
          </a:prstGeom>
          <a:noFill/>
        </p:spPr>
        <p:txBody>
          <a:bodyPr wrap="square" rtlCol="0">
            <a:spAutoFit/>
          </a:bodyPr>
          <a:lstStyle/>
          <a:p>
            <a:r>
              <a:rPr lang="en-US" b="1" i="1" dirty="0"/>
              <a:t>K – Fatal; A – Incapacitating Injury; B – </a:t>
            </a:r>
            <a:r>
              <a:rPr lang="en-US" b="1" i="1" dirty="0" err="1"/>
              <a:t>Nonincapacitating</a:t>
            </a:r>
            <a:r>
              <a:rPr lang="en-US" b="1" i="1" dirty="0"/>
              <a:t> Injury; C – Possible Injury; O – Property Damage Only</a:t>
            </a:r>
          </a:p>
        </p:txBody>
      </p:sp>
      <p:sp>
        <p:nvSpPr>
          <p:cNvPr id="3" name="TextBox 2"/>
          <p:cNvSpPr txBox="1"/>
          <p:nvPr/>
        </p:nvSpPr>
        <p:spPr>
          <a:xfrm rot="20410827">
            <a:off x="1556116" y="2850848"/>
            <a:ext cx="9058430" cy="1015663"/>
          </a:xfrm>
          <a:prstGeom prst="rect">
            <a:avLst/>
          </a:prstGeom>
          <a:solidFill>
            <a:srgbClr val="FFFF00">
              <a:alpha val="50000"/>
            </a:srgbClr>
          </a:solidFill>
        </p:spPr>
        <p:txBody>
          <a:bodyPr wrap="square" rtlCol="0">
            <a:spAutoFit/>
          </a:bodyPr>
          <a:lstStyle/>
          <a:p>
            <a:r>
              <a:rPr lang="en-US" sz="6000" b="1" dirty="0">
                <a:solidFill>
                  <a:schemeClr val="bg1">
                    <a:lumMod val="50000"/>
                  </a:schemeClr>
                </a:solidFill>
              </a:rPr>
              <a:t>DON’T PHOTOGRAPH THIS!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94968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Safety Analysis – Case Study in Ohio</a:t>
            </a:r>
          </a:p>
        </p:txBody>
      </p:sp>
      <p:sp>
        <p:nvSpPr>
          <p:cNvPr id="4" name="Content Placeholder 3"/>
          <p:cNvSpPr>
            <a:spLocks noGrp="1"/>
          </p:cNvSpPr>
          <p:nvPr>
            <p:ph idx="1"/>
          </p:nvPr>
        </p:nvSpPr>
        <p:spPr>
          <a:xfrm>
            <a:off x="338328" y="1191107"/>
            <a:ext cx="7109607" cy="4229126"/>
          </a:xfrm>
        </p:spPr>
        <p:txBody>
          <a:bodyPr>
            <a:normAutofit/>
          </a:bodyPr>
          <a:lstStyle/>
          <a:p>
            <a:r>
              <a:rPr lang="en-US" sz="3200" b="1" dirty="0"/>
              <a:t>Holes in HSM Analysis</a:t>
            </a:r>
          </a:p>
          <a:p>
            <a:pPr lvl="1"/>
            <a:r>
              <a:rPr lang="en-US" sz="2800" b="1" dirty="0" err="1"/>
              <a:t>HSM</a:t>
            </a:r>
            <a:r>
              <a:rPr lang="en-US" sz="2800" b="1" dirty="0"/>
              <a:t> assumes 24-hour analysis</a:t>
            </a:r>
          </a:p>
          <a:p>
            <a:pPr lvl="2"/>
            <a:r>
              <a:rPr lang="en-US" sz="2400" b="1" dirty="0"/>
              <a:t>HSR is only operational for a few hours per day</a:t>
            </a:r>
          </a:p>
          <a:p>
            <a:pPr lvl="1"/>
            <a:r>
              <a:rPr lang="en-US" sz="2800" b="1" dirty="0"/>
              <a:t>HSM does not account for speed</a:t>
            </a:r>
          </a:p>
          <a:p>
            <a:pPr lvl="2"/>
            <a:r>
              <a:rPr lang="en-US" sz="2400" b="1" dirty="0"/>
              <a:t>HSR is only operational when speeds are lower than free-flow speeds (congestion)</a:t>
            </a:r>
          </a:p>
        </p:txBody>
      </p:sp>
      <p:pic>
        <p:nvPicPr>
          <p:cNvPr id="5" name="Picture 2" descr="Image result for highway safety manual">
            <a:extLst>
              <a:ext uri="{FF2B5EF4-FFF2-40B4-BE49-F238E27FC236}">
                <a16:creationId xmlns:a16="http://schemas.microsoft.com/office/drawing/2014/main" id="{24B9FCC5-AD20-4C06-A02C-F64B6F6F7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9432" y="943046"/>
            <a:ext cx="3461743" cy="51529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1596532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Safety Analysis – Case Study in Ohio</a:t>
            </a:r>
          </a:p>
        </p:txBody>
      </p:sp>
      <p:sp>
        <p:nvSpPr>
          <p:cNvPr id="4" name="Content Placeholder 3"/>
          <p:cNvSpPr>
            <a:spLocks noGrp="1"/>
          </p:cNvSpPr>
          <p:nvPr>
            <p:ph idx="1"/>
          </p:nvPr>
        </p:nvSpPr>
        <p:spPr>
          <a:xfrm>
            <a:off x="338329" y="1191107"/>
            <a:ext cx="5767504" cy="4229126"/>
          </a:xfrm>
        </p:spPr>
        <p:txBody>
          <a:bodyPr>
            <a:normAutofit/>
          </a:bodyPr>
          <a:lstStyle/>
          <a:p>
            <a:r>
              <a:rPr lang="en-US" sz="3600" b="1" dirty="0"/>
              <a:t>Countermeasures to prevent fixed object crashes</a:t>
            </a:r>
          </a:p>
          <a:p>
            <a:pPr lvl="1"/>
            <a:r>
              <a:rPr lang="en-US" b="1" dirty="0"/>
              <a:t>Rumble Strips</a:t>
            </a:r>
          </a:p>
          <a:p>
            <a:pPr lvl="1"/>
            <a:r>
              <a:rPr lang="en-US" b="1" dirty="0"/>
              <a:t>Wider Edge Lines</a:t>
            </a:r>
          </a:p>
          <a:p>
            <a:pPr lvl="1"/>
            <a:r>
              <a:rPr lang="en-US" b="1" dirty="0"/>
              <a:t>Median Barrier Reflectors</a:t>
            </a:r>
          </a:p>
        </p:txBody>
      </p:sp>
      <p:pic>
        <p:nvPicPr>
          <p:cNvPr id="6" name="Picture 5">
            <a:extLst>
              <a:ext uri="{FF2B5EF4-FFF2-40B4-BE49-F238E27FC236}">
                <a16:creationId xmlns:a16="http://schemas.microsoft.com/office/drawing/2014/main" id="{7897DB01-D8CE-443F-A8CB-6C605D43F5A2}"/>
              </a:ext>
            </a:extLst>
          </p:cNvPr>
          <p:cNvPicPr>
            <a:picLocks/>
          </p:cNvPicPr>
          <p:nvPr/>
        </p:nvPicPr>
        <p:blipFill>
          <a:blip r:embed="rId2"/>
          <a:stretch>
            <a:fillRect/>
          </a:stretch>
        </p:blipFill>
        <p:spPr>
          <a:xfrm>
            <a:off x="6105832" y="855078"/>
            <a:ext cx="5726504" cy="4901184"/>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936494D1-FD8F-4338-A28A-5C22F782B115}"/>
              </a:ext>
            </a:extLst>
          </p:cNvPr>
          <p:cNvCxnSpPr>
            <a:cxnSpLocks/>
          </p:cNvCxnSpPr>
          <p:nvPr/>
        </p:nvCxnSpPr>
        <p:spPr>
          <a:xfrm>
            <a:off x="7064477" y="2959472"/>
            <a:ext cx="589935" cy="1288063"/>
          </a:xfrm>
          <a:prstGeom prst="straightConnector1">
            <a:avLst/>
          </a:prstGeom>
          <a:ln w="38100">
            <a:solidFill>
              <a:srgbClr val="FF0000"/>
            </a:solidFill>
            <a:tailEnd type="triangle"/>
          </a:ln>
          <a:effectLst>
            <a:glow rad="63500">
              <a:schemeClr val="bg1"/>
            </a:glow>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FCAE5B2-217F-4C4B-B782-77FCE7A83AF3}"/>
              </a:ext>
            </a:extLst>
          </p:cNvPr>
          <p:cNvSpPr txBox="1"/>
          <p:nvPr/>
        </p:nvSpPr>
        <p:spPr>
          <a:xfrm>
            <a:off x="6105831" y="2012469"/>
            <a:ext cx="1828801" cy="830997"/>
          </a:xfrm>
          <a:prstGeom prst="rect">
            <a:avLst/>
          </a:prstGeom>
          <a:noFill/>
        </p:spPr>
        <p:txBody>
          <a:bodyPr wrap="square" rtlCol="0">
            <a:spAutoFit/>
          </a:bodyPr>
          <a:lstStyle/>
          <a:p>
            <a:pPr algn="ctr"/>
            <a:r>
              <a:rPr lang="en-US" sz="2400" b="1" dirty="0">
                <a:solidFill>
                  <a:srgbClr val="FF0000"/>
                </a:solidFill>
                <a:effectLst>
                  <a:glow rad="63500">
                    <a:schemeClr val="bg1"/>
                  </a:glow>
                </a:effectLst>
              </a:rPr>
              <a:t>RUMBLE STRIPS</a:t>
            </a:r>
          </a:p>
        </p:txBody>
      </p:sp>
      <p:cxnSp>
        <p:nvCxnSpPr>
          <p:cNvPr id="10" name="Straight Arrow Connector 9">
            <a:extLst>
              <a:ext uri="{FF2B5EF4-FFF2-40B4-BE49-F238E27FC236}">
                <a16:creationId xmlns:a16="http://schemas.microsoft.com/office/drawing/2014/main" id="{EBB113E0-42D4-4F09-8942-996D8B1DBA07}"/>
              </a:ext>
            </a:extLst>
          </p:cNvPr>
          <p:cNvCxnSpPr>
            <a:cxnSpLocks/>
          </p:cNvCxnSpPr>
          <p:nvPr/>
        </p:nvCxnSpPr>
        <p:spPr>
          <a:xfrm flipH="1">
            <a:off x="9060425" y="2427967"/>
            <a:ext cx="528091" cy="1371962"/>
          </a:xfrm>
          <a:prstGeom prst="straightConnector1">
            <a:avLst/>
          </a:prstGeom>
          <a:ln w="38100">
            <a:solidFill>
              <a:srgbClr val="FF0000"/>
            </a:solidFill>
            <a:tailEnd type="triangle"/>
          </a:ln>
          <a:effectLst>
            <a:glow rad="63500">
              <a:schemeClr val="bg1"/>
            </a:glow>
          </a:effectLst>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EA15F90-97B1-402B-BADD-4E044B929B5A}"/>
              </a:ext>
            </a:extLst>
          </p:cNvPr>
          <p:cNvSpPr txBox="1"/>
          <p:nvPr/>
        </p:nvSpPr>
        <p:spPr>
          <a:xfrm>
            <a:off x="8777354" y="1596970"/>
            <a:ext cx="1828801" cy="830997"/>
          </a:xfrm>
          <a:prstGeom prst="rect">
            <a:avLst/>
          </a:prstGeom>
          <a:noFill/>
        </p:spPr>
        <p:txBody>
          <a:bodyPr wrap="square" rtlCol="0">
            <a:spAutoFit/>
          </a:bodyPr>
          <a:lstStyle/>
          <a:p>
            <a:pPr algn="ctr"/>
            <a:r>
              <a:rPr lang="en-US" sz="2400" b="1" dirty="0">
                <a:solidFill>
                  <a:srgbClr val="FF0000"/>
                </a:solidFill>
                <a:effectLst>
                  <a:glow rad="63500">
                    <a:schemeClr val="bg1"/>
                  </a:glow>
                </a:effectLst>
              </a:rPr>
              <a:t>WIDER EDGE LINE</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783137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Safety Analysis – Case Study in Ohio</a:t>
            </a:r>
          </a:p>
        </p:txBody>
      </p:sp>
      <p:sp>
        <p:nvSpPr>
          <p:cNvPr id="6" name="Content Placeholder 2">
            <a:extLst/>
          </p:cNvPr>
          <p:cNvSpPr>
            <a:spLocks noGrp="1"/>
          </p:cNvSpPr>
          <p:nvPr>
            <p:ph idx="1"/>
          </p:nvPr>
        </p:nvSpPr>
        <p:spPr>
          <a:xfrm>
            <a:off x="838200" y="1196056"/>
            <a:ext cx="10515600" cy="3256481"/>
          </a:xfrm>
        </p:spPr>
        <p:txBody>
          <a:bodyPr/>
          <a:lstStyle/>
          <a:p>
            <a:r>
              <a:rPr lang="en-US" b="1" dirty="0"/>
              <a:t>Final</a:t>
            </a:r>
            <a:r>
              <a:rPr lang="en-US" dirty="0"/>
              <a:t> HSM Analysis Results (with countermeasures)</a:t>
            </a:r>
          </a:p>
        </p:txBody>
      </p:sp>
      <p:sp>
        <p:nvSpPr>
          <p:cNvPr id="9" name="TextBox 8"/>
          <p:cNvSpPr txBox="1"/>
          <p:nvPr/>
        </p:nvSpPr>
        <p:spPr>
          <a:xfrm>
            <a:off x="961870" y="5608165"/>
            <a:ext cx="10870466" cy="369332"/>
          </a:xfrm>
          <a:prstGeom prst="rect">
            <a:avLst/>
          </a:prstGeom>
          <a:noFill/>
        </p:spPr>
        <p:txBody>
          <a:bodyPr wrap="square" rtlCol="0">
            <a:spAutoFit/>
          </a:bodyPr>
          <a:lstStyle/>
          <a:p>
            <a:r>
              <a:rPr lang="en-US" b="1" i="1" dirty="0"/>
              <a:t>K – Fatal; A – Incapacitating Injury; B – </a:t>
            </a:r>
            <a:r>
              <a:rPr lang="en-US" b="1" i="1" dirty="0" err="1"/>
              <a:t>Nonincapacitating</a:t>
            </a:r>
            <a:r>
              <a:rPr lang="en-US" b="1" i="1" dirty="0"/>
              <a:t> Injury; C – Possible Injury; O – Property Damage Only</a:t>
            </a:r>
          </a:p>
        </p:txBody>
      </p:sp>
      <p:graphicFrame>
        <p:nvGraphicFramePr>
          <p:cNvPr id="10" name="Table 9">
            <a:extLst/>
          </p:cNvPr>
          <p:cNvGraphicFramePr>
            <a:graphicFrameLocks noGrp="1"/>
          </p:cNvGraphicFramePr>
          <p:nvPr>
            <p:extLst>
              <p:ext uri="{D42A27DB-BD31-4B8C-83A1-F6EECF244321}">
                <p14:modId xmlns:p14="http://schemas.microsoft.com/office/powerpoint/2010/main" val="3186696370"/>
              </p:ext>
            </p:extLst>
          </p:nvPr>
        </p:nvGraphicFramePr>
        <p:xfrm>
          <a:off x="961870" y="1774105"/>
          <a:ext cx="10391928" cy="3597994"/>
        </p:xfrm>
        <a:graphic>
          <a:graphicData uri="http://schemas.openxmlformats.org/drawingml/2006/table">
            <a:tbl>
              <a:tblPr firstRow="1" bandRow="1">
                <a:tableStyleId>{5C22544A-7EE6-4342-B048-85BDC9FD1C3A}</a:tableStyleId>
              </a:tblPr>
              <a:tblGrid>
                <a:gridCol w="2539573">
                  <a:extLst>
                    <a:ext uri="{9D8B030D-6E8A-4147-A177-3AD203B41FA5}">
                      <a16:colId xmlns:a16="http://schemas.microsoft.com/office/drawing/2014/main" val="52549025"/>
                    </a:ext>
                  </a:extLst>
                </a:gridCol>
                <a:gridCol w="1656919">
                  <a:extLst>
                    <a:ext uri="{9D8B030D-6E8A-4147-A177-3AD203B41FA5}">
                      <a16:colId xmlns:a16="http://schemas.microsoft.com/office/drawing/2014/main" val="2160987074"/>
                    </a:ext>
                  </a:extLst>
                </a:gridCol>
                <a:gridCol w="1530850">
                  <a:extLst>
                    <a:ext uri="{9D8B030D-6E8A-4147-A177-3AD203B41FA5}">
                      <a16:colId xmlns:a16="http://schemas.microsoft.com/office/drawing/2014/main" val="2348302367"/>
                    </a:ext>
                  </a:extLst>
                </a:gridCol>
                <a:gridCol w="1404779">
                  <a:extLst>
                    <a:ext uri="{9D8B030D-6E8A-4147-A177-3AD203B41FA5}">
                      <a16:colId xmlns:a16="http://schemas.microsoft.com/office/drawing/2014/main" val="3600484663"/>
                    </a:ext>
                  </a:extLst>
                </a:gridCol>
                <a:gridCol w="1764978">
                  <a:extLst>
                    <a:ext uri="{9D8B030D-6E8A-4147-A177-3AD203B41FA5}">
                      <a16:colId xmlns:a16="http://schemas.microsoft.com/office/drawing/2014/main" val="4016405854"/>
                    </a:ext>
                  </a:extLst>
                </a:gridCol>
                <a:gridCol w="1494829">
                  <a:extLst>
                    <a:ext uri="{9D8B030D-6E8A-4147-A177-3AD203B41FA5}">
                      <a16:colId xmlns:a16="http://schemas.microsoft.com/office/drawing/2014/main" val="1528699491"/>
                    </a:ext>
                  </a:extLst>
                </a:gridCol>
              </a:tblGrid>
              <a:tr h="743064">
                <a:tc>
                  <a:txBody>
                    <a:bodyPr/>
                    <a:lstStyle/>
                    <a:p>
                      <a:pPr algn="ctr"/>
                      <a:endParaRPr lang="en-US" sz="3200" dirty="0"/>
                    </a:p>
                  </a:txBody>
                  <a:tcPr/>
                </a:tc>
                <a:tc>
                  <a:txBody>
                    <a:bodyPr/>
                    <a:lstStyle/>
                    <a:p>
                      <a:pPr algn="ctr"/>
                      <a:r>
                        <a:rPr lang="en-US" sz="3200" dirty="0"/>
                        <a:t>KA</a:t>
                      </a:r>
                    </a:p>
                  </a:txBody>
                  <a:tcPr/>
                </a:tc>
                <a:tc>
                  <a:txBody>
                    <a:bodyPr/>
                    <a:lstStyle/>
                    <a:p>
                      <a:pPr algn="ctr"/>
                      <a:r>
                        <a:rPr lang="en-US" sz="3200" dirty="0"/>
                        <a:t>B</a:t>
                      </a:r>
                    </a:p>
                  </a:txBody>
                  <a:tcPr/>
                </a:tc>
                <a:tc>
                  <a:txBody>
                    <a:bodyPr/>
                    <a:lstStyle/>
                    <a:p>
                      <a:pPr algn="ctr"/>
                      <a:r>
                        <a:rPr lang="en-US" sz="3200" dirty="0"/>
                        <a:t>C</a:t>
                      </a:r>
                    </a:p>
                  </a:txBody>
                  <a:tcPr/>
                </a:tc>
                <a:tc>
                  <a:txBody>
                    <a:bodyPr/>
                    <a:lstStyle/>
                    <a:p>
                      <a:pPr algn="ctr"/>
                      <a:r>
                        <a:rPr lang="en-US" sz="3200" dirty="0"/>
                        <a:t>O</a:t>
                      </a:r>
                    </a:p>
                  </a:txBody>
                  <a:tcPr/>
                </a:tc>
                <a:tc>
                  <a:txBody>
                    <a:bodyPr/>
                    <a:lstStyle/>
                    <a:p>
                      <a:pPr algn="ctr"/>
                      <a:r>
                        <a:rPr lang="en-US" sz="3200" dirty="0"/>
                        <a:t>Total</a:t>
                      </a:r>
                    </a:p>
                  </a:txBody>
                  <a:tcPr/>
                </a:tc>
                <a:extLst>
                  <a:ext uri="{0D108BD9-81ED-4DB2-BD59-A6C34878D82A}">
                    <a16:rowId xmlns:a16="http://schemas.microsoft.com/office/drawing/2014/main" val="4206571489"/>
                  </a:ext>
                </a:extLst>
              </a:tr>
              <a:tr h="743064">
                <a:tc>
                  <a:txBody>
                    <a:bodyPr/>
                    <a:lstStyle/>
                    <a:p>
                      <a:pPr algn="ctr"/>
                      <a:r>
                        <a:rPr lang="en-US" sz="3200" dirty="0"/>
                        <a:t>No Build</a:t>
                      </a:r>
                    </a:p>
                  </a:txBody>
                  <a:tcPr/>
                </a:tc>
                <a:tc>
                  <a:txBody>
                    <a:bodyPr/>
                    <a:lstStyle/>
                    <a:p>
                      <a:pPr algn="ctr"/>
                      <a:r>
                        <a:rPr lang="en-US" sz="3200" dirty="0"/>
                        <a:t>6.5</a:t>
                      </a:r>
                    </a:p>
                  </a:txBody>
                  <a:tcPr/>
                </a:tc>
                <a:tc>
                  <a:txBody>
                    <a:bodyPr/>
                    <a:lstStyle/>
                    <a:p>
                      <a:pPr algn="ctr"/>
                      <a:r>
                        <a:rPr lang="en-US" sz="3200" dirty="0"/>
                        <a:t>22.0</a:t>
                      </a:r>
                    </a:p>
                  </a:txBody>
                  <a:tcPr/>
                </a:tc>
                <a:tc>
                  <a:txBody>
                    <a:bodyPr/>
                    <a:lstStyle/>
                    <a:p>
                      <a:pPr algn="ctr"/>
                      <a:r>
                        <a:rPr lang="en-US" sz="3200" dirty="0"/>
                        <a:t>23.2</a:t>
                      </a:r>
                    </a:p>
                  </a:txBody>
                  <a:tcPr/>
                </a:tc>
                <a:tc>
                  <a:txBody>
                    <a:bodyPr/>
                    <a:lstStyle/>
                    <a:p>
                      <a:pPr algn="ctr"/>
                      <a:r>
                        <a:rPr lang="en-US" sz="3200" dirty="0"/>
                        <a:t>137.1</a:t>
                      </a:r>
                    </a:p>
                  </a:txBody>
                  <a:tcPr/>
                </a:tc>
                <a:tc>
                  <a:txBody>
                    <a:bodyPr/>
                    <a:lstStyle/>
                    <a:p>
                      <a:pPr algn="ctr"/>
                      <a:r>
                        <a:rPr lang="en-US" sz="3200" dirty="0"/>
                        <a:t>188.9</a:t>
                      </a:r>
                    </a:p>
                  </a:txBody>
                  <a:tcPr/>
                </a:tc>
                <a:extLst>
                  <a:ext uri="{0D108BD9-81ED-4DB2-BD59-A6C34878D82A}">
                    <a16:rowId xmlns:a16="http://schemas.microsoft.com/office/drawing/2014/main" val="1469732457"/>
                  </a:ext>
                </a:extLst>
              </a:tr>
              <a:tr h="743064">
                <a:tc>
                  <a:txBody>
                    <a:bodyPr/>
                    <a:lstStyle/>
                    <a:p>
                      <a:pPr algn="ctr"/>
                      <a:r>
                        <a:rPr lang="en-US" sz="3200" dirty="0"/>
                        <a:t>Build</a:t>
                      </a:r>
                    </a:p>
                  </a:txBody>
                  <a:tcPr/>
                </a:tc>
                <a:tc>
                  <a:txBody>
                    <a:bodyPr/>
                    <a:lstStyle/>
                    <a:p>
                      <a:pPr algn="ctr"/>
                      <a:r>
                        <a:rPr lang="en-US" sz="3200" dirty="0"/>
                        <a:t>5.7</a:t>
                      </a:r>
                    </a:p>
                  </a:txBody>
                  <a:tcPr/>
                </a:tc>
                <a:tc>
                  <a:txBody>
                    <a:bodyPr/>
                    <a:lstStyle/>
                    <a:p>
                      <a:pPr algn="ctr"/>
                      <a:r>
                        <a:rPr lang="en-US" sz="3200" dirty="0"/>
                        <a:t>18.5</a:t>
                      </a:r>
                    </a:p>
                  </a:txBody>
                  <a:tcPr/>
                </a:tc>
                <a:tc>
                  <a:txBody>
                    <a:bodyPr/>
                    <a:lstStyle/>
                    <a:p>
                      <a:pPr algn="ctr"/>
                      <a:r>
                        <a:rPr lang="en-US" sz="3200" dirty="0"/>
                        <a:t>19.5</a:t>
                      </a:r>
                    </a:p>
                  </a:txBody>
                  <a:tcPr/>
                </a:tc>
                <a:tc>
                  <a:txBody>
                    <a:bodyPr/>
                    <a:lstStyle/>
                    <a:p>
                      <a:pPr algn="ctr"/>
                      <a:r>
                        <a:rPr lang="en-US" sz="3200" dirty="0"/>
                        <a:t>142.0</a:t>
                      </a:r>
                    </a:p>
                  </a:txBody>
                  <a:tcPr/>
                </a:tc>
                <a:tc>
                  <a:txBody>
                    <a:bodyPr/>
                    <a:lstStyle/>
                    <a:p>
                      <a:pPr algn="ctr"/>
                      <a:r>
                        <a:rPr lang="en-US" sz="3200" dirty="0"/>
                        <a:t>185.7</a:t>
                      </a:r>
                    </a:p>
                  </a:txBody>
                  <a:tcPr/>
                </a:tc>
                <a:extLst>
                  <a:ext uri="{0D108BD9-81ED-4DB2-BD59-A6C34878D82A}">
                    <a16:rowId xmlns:a16="http://schemas.microsoft.com/office/drawing/2014/main" val="484805110"/>
                  </a:ext>
                </a:extLst>
              </a:tr>
              <a:tr h="1368802">
                <a:tc>
                  <a:txBody>
                    <a:bodyPr/>
                    <a:lstStyle/>
                    <a:p>
                      <a:pPr algn="ctr"/>
                      <a:r>
                        <a:rPr lang="en-US" sz="3200" b="1" dirty="0">
                          <a:solidFill>
                            <a:schemeClr val="tx1"/>
                          </a:solidFill>
                          <a:effectLst>
                            <a:outerShdw blurRad="38100" dist="38100" dir="2700000" algn="tl">
                              <a:srgbClr val="000000">
                                <a:alpha val="43137"/>
                              </a:srgbClr>
                            </a:outerShdw>
                          </a:effectLst>
                        </a:rPr>
                        <a:t>Difference</a:t>
                      </a:r>
                    </a:p>
                  </a:txBody>
                  <a:tcPr/>
                </a:tc>
                <a:tc>
                  <a:txBody>
                    <a:bodyPr/>
                    <a:lstStyle/>
                    <a:p>
                      <a:pPr algn="ctr"/>
                      <a:r>
                        <a:rPr lang="en-US" sz="3200" b="1" dirty="0">
                          <a:solidFill>
                            <a:srgbClr val="5DB350"/>
                          </a:solidFill>
                          <a:effectLst>
                            <a:outerShdw blurRad="38100" dist="38100" dir="2700000" algn="tl">
                              <a:srgbClr val="000000">
                                <a:alpha val="43137"/>
                              </a:srgbClr>
                            </a:outerShdw>
                          </a:effectLst>
                        </a:rPr>
                        <a:t>-0.8</a:t>
                      </a:r>
                    </a:p>
                    <a:p>
                      <a:pPr algn="ctr"/>
                      <a:r>
                        <a:rPr lang="en-US" sz="3200" b="1" dirty="0">
                          <a:solidFill>
                            <a:srgbClr val="5DB350"/>
                          </a:solidFill>
                          <a:effectLst>
                            <a:outerShdw blurRad="38100" dist="38100" dir="2700000" algn="tl">
                              <a:srgbClr val="000000">
                                <a:alpha val="43137"/>
                              </a:srgbClr>
                            </a:outerShdw>
                          </a:effectLst>
                        </a:rPr>
                        <a:t>(13%)</a:t>
                      </a:r>
                    </a:p>
                  </a:txBody>
                  <a:tcPr/>
                </a:tc>
                <a:tc>
                  <a:txBody>
                    <a:bodyPr/>
                    <a:lstStyle/>
                    <a:p>
                      <a:pPr algn="ctr"/>
                      <a:r>
                        <a:rPr lang="en-US" sz="3200" b="1" dirty="0">
                          <a:solidFill>
                            <a:srgbClr val="5DB350"/>
                          </a:solidFill>
                          <a:effectLst>
                            <a:outerShdw blurRad="38100" dist="38100" dir="2700000" algn="tl">
                              <a:srgbClr val="000000">
                                <a:alpha val="43137"/>
                              </a:srgbClr>
                            </a:outerShdw>
                          </a:effectLst>
                        </a:rPr>
                        <a:t>-3.5</a:t>
                      </a:r>
                    </a:p>
                    <a:p>
                      <a:pPr algn="ctr"/>
                      <a:r>
                        <a:rPr lang="en-US" sz="3200" b="1" dirty="0">
                          <a:solidFill>
                            <a:srgbClr val="5DB350"/>
                          </a:solidFill>
                          <a:effectLst>
                            <a:outerShdw blurRad="38100" dist="38100" dir="2700000" algn="tl">
                              <a:srgbClr val="000000">
                                <a:alpha val="43137"/>
                              </a:srgbClr>
                            </a:outerShdw>
                          </a:effectLst>
                        </a:rPr>
                        <a:t>(16%)</a:t>
                      </a:r>
                    </a:p>
                  </a:txBody>
                  <a:tcPr/>
                </a:tc>
                <a:tc>
                  <a:txBody>
                    <a:bodyPr/>
                    <a:lstStyle/>
                    <a:p>
                      <a:pPr algn="ctr"/>
                      <a:r>
                        <a:rPr lang="en-US" sz="3200" b="1" dirty="0">
                          <a:solidFill>
                            <a:srgbClr val="5DB350"/>
                          </a:solidFill>
                          <a:effectLst>
                            <a:outerShdw blurRad="38100" dist="38100" dir="2700000" algn="tl">
                              <a:srgbClr val="000000">
                                <a:alpha val="43137"/>
                              </a:srgbClr>
                            </a:outerShdw>
                          </a:effectLst>
                        </a:rPr>
                        <a:t>-3.7</a:t>
                      </a:r>
                    </a:p>
                    <a:p>
                      <a:pPr algn="ctr"/>
                      <a:r>
                        <a:rPr lang="en-US" sz="3200" b="1" dirty="0">
                          <a:solidFill>
                            <a:srgbClr val="5DB350"/>
                          </a:solidFill>
                          <a:effectLst>
                            <a:outerShdw blurRad="38100" dist="38100" dir="2700000" algn="tl">
                              <a:srgbClr val="000000">
                                <a:alpha val="43137"/>
                              </a:srgbClr>
                            </a:outerShdw>
                          </a:effectLst>
                        </a:rPr>
                        <a:t>(16%)</a:t>
                      </a:r>
                    </a:p>
                  </a:txBody>
                  <a:tcPr/>
                </a:tc>
                <a:tc>
                  <a:txBody>
                    <a:bodyPr/>
                    <a:lstStyle/>
                    <a:p>
                      <a:pPr algn="ctr"/>
                      <a:r>
                        <a:rPr lang="en-US" sz="3200" b="1" dirty="0">
                          <a:solidFill>
                            <a:srgbClr val="FF0000"/>
                          </a:solidFill>
                          <a:effectLst>
                            <a:outerShdw blurRad="38100" dist="38100" dir="2700000" algn="tl">
                              <a:srgbClr val="000000">
                                <a:alpha val="43137"/>
                              </a:srgbClr>
                            </a:outerShdw>
                          </a:effectLst>
                        </a:rPr>
                        <a:t>+4.9</a:t>
                      </a:r>
                    </a:p>
                    <a:p>
                      <a:pPr algn="ctr"/>
                      <a:r>
                        <a:rPr lang="en-US" sz="3200" b="1" dirty="0">
                          <a:solidFill>
                            <a:srgbClr val="FF0000"/>
                          </a:solidFill>
                          <a:effectLst>
                            <a:outerShdw blurRad="38100" dist="38100" dir="2700000" algn="tl">
                              <a:srgbClr val="000000">
                                <a:alpha val="43137"/>
                              </a:srgbClr>
                            </a:outerShdw>
                          </a:effectLst>
                        </a:rPr>
                        <a:t>(4%)</a:t>
                      </a:r>
                    </a:p>
                  </a:txBody>
                  <a:tcPr/>
                </a:tc>
                <a:tc>
                  <a:txBody>
                    <a:bodyPr/>
                    <a:lstStyle/>
                    <a:p>
                      <a:pPr algn="ctr"/>
                      <a:r>
                        <a:rPr lang="en-US" sz="3200" b="1" dirty="0">
                          <a:solidFill>
                            <a:srgbClr val="5DB350"/>
                          </a:solidFill>
                          <a:effectLst>
                            <a:outerShdw blurRad="38100" dist="38100" dir="2700000" algn="tl">
                              <a:srgbClr val="000000">
                                <a:alpha val="43137"/>
                              </a:srgbClr>
                            </a:outerShdw>
                          </a:effectLst>
                        </a:rPr>
                        <a:t>-3.2</a:t>
                      </a:r>
                    </a:p>
                    <a:p>
                      <a:pPr algn="ctr"/>
                      <a:r>
                        <a:rPr lang="en-US" sz="3200" b="1" dirty="0">
                          <a:solidFill>
                            <a:srgbClr val="5DB350"/>
                          </a:solidFill>
                          <a:effectLst>
                            <a:outerShdw blurRad="38100" dist="38100" dir="2700000" algn="tl">
                              <a:srgbClr val="000000">
                                <a:alpha val="43137"/>
                              </a:srgbClr>
                            </a:outerShdw>
                          </a:effectLst>
                        </a:rPr>
                        <a:t>(2%)</a:t>
                      </a:r>
                    </a:p>
                  </a:txBody>
                  <a:tcPr/>
                </a:tc>
                <a:extLst>
                  <a:ext uri="{0D108BD9-81ED-4DB2-BD59-A6C34878D82A}">
                    <a16:rowId xmlns:a16="http://schemas.microsoft.com/office/drawing/2014/main" val="2238988166"/>
                  </a:ext>
                </a:extLst>
              </a:tr>
            </a:tbl>
          </a:graphicData>
        </a:graphic>
      </p:graphicFrame>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1973878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Safety Analysis – Case Study in Ohio</a:t>
            </a:r>
          </a:p>
        </p:txBody>
      </p:sp>
      <p:sp>
        <p:nvSpPr>
          <p:cNvPr id="7" name="Content Placeholder 2"/>
          <p:cNvSpPr>
            <a:spLocks noGrp="1"/>
          </p:cNvSpPr>
          <p:nvPr>
            <p:ph idx="1"/>
          </p:nvPr>
        </p:nvSpPr>
        <p:spPr>
          <a:xfrm>
            <a:off x="338327" y="960120"/>
            <a:ext cx="11194912" cy="4901184"/>
          </a:xfrm>
        </p:spPr>
        <p:txBody>
          <a:bodyPr>
            <a:normAutofit/>
          </a:bodyPr>
          <a:lstStyle/>
          <a:p>
            <a:r>
              <a:rPr lang="en-US" sz="3200" b="1" dirty="0"/>
              <a:t>What do other studies say?</a:t>
            </a:r>
          </a:p>
          <a:p>
            <a:pPr lvl="1"/>
            <a:r>
              <a:rPr lang="en-US" sz="2800" b="1" dirty="0"/>
              <a:t>HSR Would Likely Reduce Congestion-Related Crashes</a:t>
            </a:r>
          </a:p>
          <a:p>
            <a:pPr lvl="2"/>
            <a:r>
              <a:rPr lang="en-US" sz="2400" b="1" dirty="0">
                <a:solidFill>
                  <a:schemeClr val="accent6"/>
                </a:solidFill>
              </a:rPr>
              <a:t>Rear-End</a:t>
            </a:r>
          </a:p>
          <a:p>
            <a:pPr lvl="1"/>
            <a:r>
              <a:rPr lang="en-US" sz="2800" b="1" dirty="0"/>
              <a:t>HSR May Increase Crashes Related to Erratic Driver Behavior or Sub-Optimal Geometry</a:t>
            </a:r>
          </a:p>
          <a:p>
            <a:pPr lvl="2"/>
            <a:r>
              <a:rPr lang="en-US" sz="2400" b="1" dirty="0">
                <a:solidFill>
                  <a:srgbClr val="FF0000"/>
                </a:solidFill>
              </a:rPr>
              <a:t>Fixed Object</a:t>
            </a:r>
          </a:p>
          <a:p>
            <a:pPr lvl="2"/>
            <a:r>
              <a:rPr lang="en-US" sz="2400" b="1" dirty="0">
                <a:solidFill>
                  <a:srgbClr val="FF0000"/>
                </a:solidFill>
              </a:rPr>
              <a:t>Run-Off-Road</a:t>
            </a:r>
          </a:p>
          <a:p>
            <a:pPr lvl="2"/>
            <a:r>
              <a:rPr lang="en-US" sz="2400" b="1" dirty="0">
                <a:solidFill>
                  <a:srgbClr val="FF0000"/>
                </a:solidFill>
              </a:rPr>
              <a:t>Sideswipes</a:t>
            </a:r>
          </a:p>
          <a:p>
            <a:pPr marL="0" indent="0">
              <a:buNone/>
            </a:pPr>
            <a:endParaRPr lang="en-US" b="1" dirty="0"/>
          </a:p>
        </p:txBody>
      </p:sp>
      <p:sp>
        <p:nvSpPr>
          <p:cNvPr id="3" name="TextBox 2">
            <a:extLst>
              <a:ext uri="{FF2B5EF4-FFF2-40B4-BE49-F238E27FC236}">
                <a16:creationId xmlns:a16="http://schemas.microsoft.com/office/drawing/2014/main" id="{DC4C8C30-7F1D-4C28-869B-25FE51E7FB0D}"/>
              </a:ext>
            </a:extLst>
          </p:cNvPr>
          <p:cNvSpPr txBox="1"/>
          <p:nvPr/>
        </p:nvSpPr>
        <p:spPr>
          <a:xfrm>
            <a:off x="99551" y="4660975"/>
            <a:ext cx="11971561" cy="1323439"/>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Corridors with High Percentage of these Crash Types May Not be Good Candidates for </a:t>
            </a:r>
            <a:r>
              <a:rPr lang="en-US" sz="2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HSR</a:t>
            </a:r>
            <a:endPar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1331592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Safety Analysis</a:t>
            </a:r>
          </a:p>
        </p:txBody>
      </p:sp>
      <p:sp>
        <p:nvSpPr>
          <p:cNvPr id="10" name="Content Placeholder 2">
            <a:extLst>
              <a:ext uri="{FF2B5EF4-FFF2-40B4-BE49-F238E27FC236}">
                <a16:creationId xmlns:a16="http://schemas.microsoft.com/office/drawing/2014/main" id="{FAE1D152-C558-480E-B36C-5344202F0632}"/>
              </a:ext>
            </a:extLst>
          </p:cNvPr>
          <p:cNvSpPr>
            <a:spLocks noGrp="1"/>
          </p:cNvSpPr>
          <p:nvPr>
            <p:ph idx="1"/>
          </p:nvPr>
        </p:nvSpPr>
        <p:spPr>
          <a:xfrm>
            <a:off x="338327" y="1122353"/>
            <a:ext cx="5226450" cy="4901184"/>
          </a:xfrm>
        </p:spPr>
        <p:txBody>
          <a:bodyPr>
            <a:normAutofit/>
          </a:bodyPr>
          <a:lstStyle/>
          <a:p>
            <a:r>
              <a:rPr lang="en-US" b="1" dirty="0"/>
              <a:t>Summary of Safety Analysis</a:t>
            </a:r>
          </a:p>
          <a:p>
            <a:pPr lvl="1"/>
            <a:r>
              <a:rPr lang="en-US" b="1" dirty="0" err="1"/>
              <a:t>HSM</a:t>
            </a:r>
            <a:r>
              <a:rPr lang="en-US" b="1" dirty="0"/>
              <a:t> Analysis is good, but not perfect</a:t>
            </a:r>
          </a:p>
          <a:p>
            <a:pPr lvl="1"/>
            <a:r>
              <a:rPr lang="en-US" b="1" dirty="0"/>
              <a:t>Additional countermeasures</a:t>
            </a:r>
            <a:br>
              <a:rPr lang="en-US" b="1" dirty="0"/>
            </a:br>
            <a:r>
              <a:rPr lang="en-US" b="1" dirty="0"/>
              <a:t>may be necessary</a:t>
            </a:r>
          </a:p>
          <a:p>
            <a:pPr lvl="1"/>
            <a:r>
              <a:rPr lang="en-US" b="1" dirty="0"/>
              <a:t>Review corridor crash</a:t>
            </a:r>
            <a:br>
              <a:rPr lang="en-US" b="1" dirty="0"/>
            </a:br>
            <a:r>
              <a:rPr lang="en-US" b="1" dirty="0"/>
              <a:t>patterns before</a:t>
            </a:r>
            <a:br>
              <a:rPr lang="en-US" b="1" dirty="0"/>
            </a:br>
            <a:r>
              <a:rPr lang="en-US" b="1" dirty="0"/>
              <a:t>implementation</a:t>
            </a:r>
          </a:p>
          <a:p>
            <a:pPr lvl="1"/>
            <a:r>
              <a:rPr lang="en-US" b="1" dirty="0">
                <a:solidFill>
                  <a:srgbClr val="00B050"/>
                </a:solidFill>
              </a:rPr>
              <a:t>Audits have shown safety</a:t>
            </a:r>
            <a:br>
              <a:rPr lang="en-US" b="1" dirty="0">
                <a:solidFill>
                  <a:srgbClr val="00B050"/>
                </a:solidFill>
              </a:rPr>
            </a:br>
            <a:r>
              <a:rPr lang="en-US" b="1" dirty="0">
                <a:solidFill>
                  <a:srgbClr val="00B050"/>
                </a:solidFill>
              </a:rPr>
              <a:t>performance of facilities </a:t>
            </a:r>
            <a:br>
              <a:rPr lang="en-US" b="1" dirty="0">
                <a:solidFill>
                  <a:srgbClr val="00B050"/>
                </a:solidFill>
              </a:rPr>
            </a:br>
            <a:r>
              <a:rPr lang="en-US" b="1" dirty="0">
                <a:solidFill>
                  <a:srgbClr val="00B050"/>
                </a:solidFill>
              </a:rPr>
              <a:t>with HSR is comparable or </a:t>
            </a:r>
            <a:br>
              <a:rPr lang="en-US" b="1" dirty="0">
                <a:solidFill>
                  <a:srgbClr val="00B050"/>
                </a:solidFill>
              </a:rPr>
            </a:br>
            <a:r>
              <a:rPr lang="en-US" b="1" dirty="0">
                <a:solidFill>
                  <a:srgbClr val="00B050"/>
                </a:solidFill>
              </a:rPr>
              <a:t>better</a:t>
            </a:r>
            <a:endParaRPr lang="en-US" b="1" dirty="0"/>
          </a:p>
        </p:txBody>
      </p:sp>
      <p:pic>
        <p:nvPicPr>
          <p:cNvPr id="15" name="Picture 14">
            <a:extLst>
              <a:ext uri="{FF2B5EF4-FFF2-40B4-BE49-F238E27FC236}">
                <a16:creationId xmlns:a16="http://schemas.microsoft.com/office/drawing/2014/main" id="{4863A294-AF6A-4E5F-90B4-30A3AA9AD834}"/>
              </a:ext>
            </a:extLst>
          </p:cNvPr>
          <p:cNvPicPr>
            <a:picLocks noChangeAspect="1"/>
          </p:cNvPicPr>
          <p:nvPr/>
        </p:nvPicPr>
        <p:blipFill>
          <a:blip r:embed="rId2"/>
          <a:stretch>
            <a:fillRect/>
          </a:stretch>
        </p:blipFill>
        <p:spPr>
          <a:xfrm>
            <a:off x="5375483" y="2286562"/>
            <a:ext cx="6456853" cy="39002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2" descr="Image result for highway safety manual">
            <a:extLst>
              <a:ext uri="{FF2B5EF4-FFF2-40B4-BE49-F238E27FC236}">
                <a16:creationId xmlns:a16="http://schemas.microsoft.com/office/drawing/2014/main" id="{9AAA803E-8D26-40BA-BE8B-C4C180BE6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2268" y="156662"/>
            <a:ext cx="2035661" cy="2632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3516364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Cost Considerations</a:t>
            </a:r>
          </a:p>
        </p:txBody>
      </p:sp>
      <p:pic>
        <p:nvPicPr>
          <p:cNvPr id="4" name="Picture 3"/>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338328" y="959095"/>
            <a:ext cx="11494008" cy="529437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665403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Cost Considerations of HSR</a:t>
            </a:r>
          </a:p>
        </p:txBody>
      </p:sp>
      <p:sp>
        <p:nvSpPr>
          <p:cNvPr id="7" name="Content Placeholder 2"/>
          <p:cNvSpPr>
            <a:spLocks noGrp="1"/>
          </p:cNvSpPr>
          <p:nvPr>
            <p:ph idx="1"/>
          </p:nvPr>
        </p:nvSpPr>
        <p:spPr>
          <a:xfrm>
            <a:off x="338328" y="960120"/>
            <a:ext cx="5577840" cy="4901184"/>
          </a:xfrm>
        </p:spPr>
        <p:txBody>
          <a:bodyPr>
            <a:normAutofit/>
          </a:bodyPr>
          <a:lstStyle/>
          <a:p>
            <a:r>
              <a:rPr lang="en-US" sz="3200" b="1" dirty="0"/>
              <a:t>Compare to Traditional Improvements</a:t>
            </a:r>
          </a:p>
          <a:p>
            <a:pPr lvl="1"/>
            <a:r>
              <a:rPr lang="en-US" sz="2800" b="1" dirty="0"/>
              <a:t>Often less upfront capital cost by often as much as 50%!</a:t>
            </a:r>
          </a:p>
          <a:p>
            <a:pPr lvl="1"/>
            <a:r>
              <a:rPr lang="en-US" sz="2800" b="1" dirty="0"/>
              <a:t>Re-use existing infrastructure saves $$</a:t>
            </a:r>
          </a:p>
          <a:p>
            <a:pPr lvl="2"/>
            <a:r>
              <a:rPr lang="en-US" sz="2400" b="1" dirty="0"/>
              <a:t>Full-Depth Existing Shoulders</a:t>
            </a:r>
          </a:p>
          <a:p>
            <a:pPr lvl="2"/>
            <a:r>
              <a:rPr lang="en-US" sz="2400" b="1" dirty="0"/>
              <a:t>Existing Fiber Backbone</a:t>
            </a:r>
          </a:p>
          <a:p>
            <a:pPr lvl="2"/>
            <a:r>
              <a:rPr lang="en-US" sz="2400" b="1" dirty="0"/>
              <a:t>Existing Freeway Management System</a:t>
            </a:r>
          </a:p>
        </p:txBody>
      </p:sp>
      <p:pic>
        <p:nvPicPr>
          <p:cNvPr id="4" name="Picture 3"/>
          <p:cNvPicPr>
            <a:picLocks/>
          </p:cNvPicPr>
          <p:nvPr/>
        </p:nvPicPr>
        <p:blipFill>
          <a:blip r:embed="rId2"/>
          <a:stretch>
            <a:fillRect/>
          </a:stretch>
        </p:blipFill>
        <p:spPr>
          <a:xfrm>
            <a:off x="6254496" y="960120"/>
            <a:ext cx="5577840" cy="529437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1391835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However………</a:t>
            </a:r>
          </a:p>
        </p:txBody>
      </p:sp>
      <p:sp>
        <p:nvSpPr>
          <p:cNvPr id="7" name="Content Placeholder 2"/>
          <p:cNvSpPr>
            <a:spLocks noGrp="1"/>
          </p:cNvSpPr>
          <p:nvPr>
            <p:ph idx="1"/>
          </p:nvPr>
        </p:nvSpPr>
        <p:spPr>
          <a:xfrm>
            <a:off x="338328" y="960120"/>
            <a:ext cx="5916168" cy="4901184"/>
          </a:xfrm>
        </p:spPr>
        <p:txBody>
          <a:bodyPr>
            <a:normAutofit/>
          </a:bodyPr>
          <a:lstStyle/>
          <a:p>
            <a:r>
              <a:rPr lang="en-US" b="1" dirty="0"/>
              <a:t>HSR typically incur a greater proportion of costs as continuing operations and maintenance</a:t>
            </a:r>
          </a:p>
          <a:p>
            <a:r>
              <a:rPr lang="en-US" b="1" dirty="0"/>
              <a:t>ITS infrastructure often has a much shorter anticipated useful life than traditional improvements</a:t>
            </a:r>
          </a:p>
          <a:p>
            <a:r>
              <a:rPr lang="en-US" b="1" dirty="0"/>
              <a:t>Could result in future funding gaps or the inability to properly operate and maintain system</a:t>
            </a:r>
          </a:p>
        </p:txBody>
      </p:sp>
      <p:pic>
        <p:nvPicPr>
          <p:cNvPr id="3" name="Picture 2"/>
          <p:cNvPicPr>
            <a:picLocks/>
          </p:cNvPicPr>
          <p:nvPr/>
        </p:nvPicPr>
        <p:blipFill>
          <a:blip r:embed="rId2"/>
          <a:stretch>
            <a:fillRect/>
          </a:stretch>
        </p:blipFill>
        <p:spPr>
          <a:xfrm>
            <a:off x="6254496" y="960120"/>
            <a:ext cx="5577840" cy="529437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3867357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Benefit/Cost Analysis of HSR</a:t>
            </a:r>
          </a:p>
        </p:txBody>
      </p:sp>
      <p:sp>
        <p:nvSpPr>
          <p:cNvPr id="7" name="Content Placeholder 2"/>
          <p:cNvSpPr>
            <a:spLocks noGrp="1"/>
          </p:cNvSpPr>
          <p:nvPr>
            <p:ph idx="1"/>
          </p:nvPr>
        </p:nvSpPr>
        <p:spPr>
          <a:xfrm>
            <a:off x="338328" y="960119"/>
            <a:ext cx="5773223" cy="4901184"/>
          </a:xfrm>
        </p:spPr>
        <p:txBody>
          <a:bodyPr>
            <a:normAutofit/>
          </a:bodyPr>
          <a:lstStyle/>
          <a:p>
            <a:r>
              <a:rPr lang="en-US" b="1" dirty="0"/>
              <a:t>Include the following for </a:t>
            </a:r>
            <a:r>
              <a:rPr lang="en-US" b="1" dirty="0">
                <a:solidFill>
                  <a:srgbClr val="FF0000"/>
                </a:solidFill>
              </a:rPr>
              <a:t>Costs</a:t>
            </a:r>
            <a:r>
              <a:rPr lang="en-US" b="1" dirty="0"/>
              <a:t>:</a:t>
            </a:r>
          </a:p>
          <a:p>
            <a:pPr lvl="1"/>
            <a:r>
              <a:rPr lang="en-US" b="1" i="1" dirty="0"/>
              <a:t>Capital Cost </a:t>
            </a:r>
            <a:r>
              <a:rPr lang="en-US" b="1" dirty="0"/>
              <a:t>– upfront cost of project improvement</a:t>
            </a:r>
          </a:p>
          <a:p>
            <a:pPr lvl="1"/>
            <a:r>
              <a:rPr lang="en-US" b="1" i="1" dirty="0"/>
              <a:t>Operations &amp; Maintenance Cost </a:t>
            </a:r>
            <a:r>
              <a:rPr lang="en-US" b="1" dirty="0"/>
              <a:t>– continuing cost necessary to operate and maintain, including labor costs for activities such as emergency patrols &amp; TMC staff</a:t>
            </a:r>
          </a:p>
          <a:p>
            <a:pPr lvl="1"/>
            <a:r>
              <a:rPr lang="en-US" b="1" i="1" dirty="0"/>
              <a:t>Replacement Cost </a:t>
            </a:r>
            <a:r>
              <a:rPr lang="en-US" b="1" dirty="0"/>
              <a:t>– periodic cost of replacing or redeploying equipment as it becomes obsolete and reaches an end of its expected useful life</a:t>
            </a:r>
          </a:p>
        </p:txBody>
      </p:sp>
      <p:pic>
        <p:nvPicPr>
          <p:cNvPr id="4" name="Picture 3"/>
          <p:cNvPicPr>
            <a:picLocks/>
          </p:cNvPicPr>
          <p:nvPr/>
        </p:nvPicPr>
        <p:blipFill>
          <a:blip r:embed="rId2"/>
          <a:stretch>
            <a:fillRect/>
          </a:stretch>
        </p:blipFill>
        <p:spPr>
          <a:xfrm>
            <a:off x="6254496" y="960120"/>
            <a:ext cx="5577840" cy="5294376"/>
          </a:xfrm>
          <a:prstGeom prst="rect">
            <a:avLst/>
          </a:prstGeom>
        </p:spPr>
      </p:pic>
      <p:sp>
        <p:nvSpPr>
          <p:cNvPr id="8" name="Rectangle 7"/>
          <p:cNvSpPr/>
          <p:nvPr/>
        </p:nvSpPr>
        <p:spPr>
          <a:xfrm>
            <a:off x="10994658" y="5661265"/>
            <a:ext cx="837678" cy="156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1809756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What is HSR?</a:t>
            </a:r>
          </a:p>
        </p:txBody>
      </p:sp>
      <p:pic>
        <p:nvPicPr>
          <p:cNvPr id="4" name="Picture 3"/>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338328" y="959095"/>
            <a:ext cx="11494008" cy="529437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1368622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Benefit/Cost Analysis of HSR</a:t>
            </a:r>
          </a:p>
        </p:txBody>
      </p:sp>
      <p:sp>
        <p:nvSpPr>
          <p:cNvPr id="6" name="Content Placeholder 2"/>
          <p:cNvSpPr txBox="1">
            <a:spLocks/>
          </p:cNvSpPr>
          <p:nvPr/>
        </p:nvSpPr>
        <p:spPr>
          <a:xfrm>
            <a:off x="338328" y="957137"/>
            <a:ext cx="5577840" cy="49011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87032"/>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28703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28703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28703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87032"/>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Typical </a:t>
            </a:r>
            <a:r>
              <a:rPr lang="en-US" b="1" dirty="0">
                <a:solidFill>
                  <a:srgbClr val="00B050"/>
                </a:solidFill>
              </a:rPr>
              <a:t>Benefits</a:t>
            </a:r>
            <a:r>
              <a:rPr lang="en-US" b="1" dirty="0"/>
              <a:t>:</a:t>
            </a:r>
          </a:p>
          <a:p>
            <a:pPr lvl="1"/>
            <a:r>
              <a:rPr lang="en-US" b="1" i="1" dirty="0"/>
              <a:t>Reduced Travel Times</a:t>
            </a:r>
          </a:p>
          <a:p>
            <a:pPr lvl="1"/>
            <a:r>
              <a:rPr lang="en-US" b="1" i="1" dirty="0"/>
              <a:t>Reduced Delay</a:t>
            </a:r>
          </a:p>
          <a:p>
            <a:pPr lvl="1"/>
            <a:r>
              <a:rPr lang="en-US" b="1" i="1" dirty="0"/>
              <a:t>Reduced Fuel Consumption</a:t>
            </a:r>
          </a:p>
          <a:p>
            <a:pPr lvl="1"/>
            <a:r>
              <a:rPr lang="en-US" b="1" i="1" dirty="0"/>
              <a:t>Reduced Number of Crashes</a:t>
            </a:r>
          </a:p>
          <a:p>
            <a:r>
              <a:rPr lang="en-US" b="1" dirty="0"/>
              <a:t>To Monetize </a:t>
            </a:r>
            <a:r>
              <a:rPr lang="en-US" b="1" dirty="0">
                <a:solidFill>
                  <a:srgbClr val="00B050"/>
                </a:solidFill>
              </a:rPr>
              <a:t>Benefits</a:t>
            </a:r>
            <a:r>
              <a:rPr lang="en-US" b="1" dirty="0"/>
              <a:t>, FHWA </a:t>
            </a:r>
            <a:r>
              <a:rPr lang="en-US" b="1" i="1" dirty="0"/>
              <a:t>TOPS-BC</a:t>
            </a:r>
            <a:r>
              <a:rPr lang="en-US" b="1" dirty="0"/>
              <a:t> tool is a good source</a:t>
            </a:r>
          </a:p>
          <a:p>
            <a:pPr lvl="1"/>
            <a:r>
              <a:rPr lang="en-US" b="1" dirty="0"/>
              <a:t>Spreadsheet-based tool</a:t>
            </a:r>
          </a:p>
          <a:p>
            <a:pPr lvl="1"/>
            <a:r>
              <a:rPr lang="en-US" b="1" dirty="0"/>
              <a:t>HSR is one of the strategies – identified as </a:t>
            </a:r>
            <a:r>
              <a:rPr lang="en-US" b="1" i="1" dirty="0"/>
              <a:t>ATDM Hard Shoulder Running</a:t>
            </a:r>
          </a:p>
        </p:txBody>
      </p:sp>
      <p:pic>
        <p:nvPicPr>
          <p:cNvPr id="4" name="Picture 3"/>
          <p:cNvPicPr>
            <a:picLocks/>
          </p:cNvPicPr>
          <p:nvPr/>
        </p:nvPicPr>
        <p:blipFill>
          <a:blip r:embed="rId2"/>
          <a:stretch>
            <a:fillRect/>
          </a:stretch>
        </p:blipFill>
        <p:spPr>
          <a:xfrm>
            <a:off x="6254496" y="960120"/>
            <a:ext cx="5577840" cy="529437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1906265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Design Considerations</a:t>
            </a:r>
          </a:p>
        </p:txBody>
      </p:sp>
      <p:pic>
        <p:nvPicPr>
          <p:cNvPr id="4" name="Picture 3"/>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338328" y="959095"/>
            <a:ext cx="11494008" cy="529437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1820717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ITS Design – CCTV Cameras</a:t>
            </a:r>
          </a:p>
        </p:txBody>
      </p:sp>
      <p:sp>
        <p:nvSpPr>
          <p:cNvPr id="6" name="Content Placeholder 2"/>
          <p:cNvSpPr txBox="1">
            <a:spLocks/>
          </p:cNvSpPr>
          <p:nvPr/>
        </p:nvSpPr>
        <p:spPr>
          <a:xfrm>
            <a:off x="338328" y="957137"/>
            <a:ext cx="11494008" cy="5430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87032"/>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28703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28703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28703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87032"/>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t>No </a:t>
            </a:r>
            <a:r>
              <a:rPr lang="en-US" sz="3200" b="1" dirty="0" err="1"/>
              <a:t>Blindspots</a:t>
            </a:r>
            <a:endParaRPr lang="en-US" sz="3200" b="1" dirty="0"/>
          </a:p>
          <a:p>
            <a:pPr lvl="1"/>
            <a:r>
              <a:rPr lang="en-US" sz="2800" b="1" dirty="0"/>
              <a:t>Number of cameras depends on horizontal geometry (curves), vertical geometry, bridge overpasses, overhead signs</a:t>
            </a:r>
          </a:p>
        </p:txBody>
      </p:sp>
      <p:pic>
        <p:nvPicPr>
          <p:cNvPr id="4" name="Picture 3"/>
          <p:cNvPicPr>
            <a:picLocks noChangeAspect="1"/>
          </p:cNvPicPr>
          <p:nvPr/>
        </p:nvPicPr>
        <p:blipFill>
          <a:blip r:embed="rId2"/>
          <a:stretch>
            <a:fillRect/>
          </a:stretch>
        </p:blipFill>
        <p:spPr>
          <a:xfrm>
            <a:off x="888274" y="2325189"/>
            <a:ext cx="10241280" cy="442026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2040795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ITS Design - Gantries</a:t>
            </a:r>
          </a:p>
        </p:txBody>
      </p:sp>
      <p:sp>
        <p:nvSpPr>
          <p:cNvPr id="6" name="Content Placeholder 2"/>
          <p:cNvSpPr txBox="1">
            <a:spLocks/>
          </p:cNvSpPr>
          <p:nvPr/>
        </p:nvSpPr>
        <p:spPr>
          <a:xfrm>
            <a:off x="338328" y="957137"/>
            <a:ext cx="5435455" cy="46598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87032"/>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28703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28703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28703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87032"/>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Spacing Varies Between ½ and 1 Mile</a:t>
            </a:r>
          </a:p>
          <a:p>
            <a:pPr lvl="1"/>
            <a:r>
              <a:rPr lang="en-US" b="1" dirty="0"/>
              <a:t>Function of existing overhead guide sign locations and overhead bridge crossings</a:t>
            </a:r>
          </a:p>
          <a:p>
            <a:pPr lvl="1"/>
            <a:r>
              <a:rPr lang="en-US" b="1" dirty="0"/>
              <a:t>Number of ramps</a:t>
            </a:r>
          </a:p>
          <a:p>
            <a:r>
              <a:rPr lang="en-US" b="1" dirty="0"/>
              <a:t>Spacing Depends on their Function</a:t>
            </a:r>
          </a:p>
          <a:p>
            <a:pPr lvl="1"/>
            <a:r>
              <a:rPr lang="en-US" b="1" dirty="0"/>
              <a:t>Speed Harmonization</a:t>
            </a:r>
          </a:p>
          <a:p>
            <a:pPr lvl="1"/>
            <a:r>
              <a:rPr lang="en-US" b="1" dirty="0"/>
              <a:t>Incident Management</a:t>
            </a:r>
          </a:p>
          <a:p>
            <a:pPr lvl="1"/>
            <a:r>
              <a:rPr lang="en-US" b="1" dirty="0"/>
              <a:t>Dynamic Operation</a:t>
            </a:r>
          </a:p>
        </p:txBody>
      </p:sp>
      <p:pic>
        <p:nvPicPr>
          <p:cNvPr id="3" name="Picture 2"/>
          <p:cNvPicPr>
            <a:picLocks noChangeAspect="1"/>
          </p:cNvPicPr>
          <p:nvPr/>
        </p:nvPicPr>
        <p:blipFill>
          <a:blip r:embed="rId2"/>
          <a:stretch>
            <a:fillRect/>
          </a:stretch>
        </p:blipFill>
        <p:spPr>
          <a:xfrm>
            <a:off x="5598695" y="1020565"/>
            <a:ext cx="6318713" cy="4309081"/>
          </a:xfrm>
          <a:prstGeom prst="rect">
            <a:avLst/>
          </a:prstGeom>
        </p:spPr>
      </p:pic>
      <p:sp>
        <p:nvSpPr>
          <p:cNvPr id="5" name="Content Placeholder 2"/>
          <p:cNvSpPr txBox="1">
            <a:spLocks/>
          </p:cNvSpPr>
          <p:nvPr/>
        </p:nvSpPr>
        <p:spPr>
          <a:xfrm>
            <a:off x="449526" y="5516074"/>
            <a:ext cx="11494008" cy="11329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87032"/>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28703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28703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28703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87032"/>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rgbClr val="00B050"/>
                </a:solidFill>
              </a:rPr>
              <a:t>Recommendation: </a:t>
            </a:r>
            <a:r>
              <a:rPr lang="en-US" sz="3200" b="1" dirty="0"/>
              <a:t>Walk the corridor early in the project and identify preliminary locations of gantries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1163478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normAutofit/>
          </a:bodyPr>
          <a:lstStyle/>
          <a:p>
            <a:r>
              <a:rPr lang="en-US" b="1" dirty="0">
                <a:solidFill>
                  <a:srgbClr val="7030A0"/>
                </a:solidFill>
              </a:rPr>
              <a:t>ITS Design – Dynamic Message Signs</a:t>
            </a:r>
          </a:p>
        </p:txBody>
      </p:sp>
      <p:sp>
        <p:nvSpPr>
          <p:cNvPr id="6" name="Content Placeholder 2"/>
          <p:cNvSpPr txBox="1">
            <a:spLocks/>
          </p:cNvSpPr>
          <p:nvPr/>
        </p:nvSpPr>
        <p:spPr>
          <a:xfrm>
            <a:off x="338328" y="957137"/>
            <a:ext cx="4949952" cy="26547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87032"/>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28703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28703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28703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87032"/>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Several Options</a:t>
            </a:r>
          </a:p>
          <a:p>
            <a:pPr lvl="1"/>
            <a:r>
              <a:rPr lang="en-US" b="1" dirty="0"/>
              <a:t>Individual Bricks</a:t>
            </a:r>
          </a:p>
          <a:p>
            <a:pPr lvl="1"/>
            <a:r>
              <a:rPr lang="en-US" b="1" dirty="0"/>
              <a:t>Full-Width Signs</a:t>
            </a:r>
          </a:p>
          <a:p>
            <a:r>
              <a:rPr lang="en-US" b="1" dirty="0"/>
              <a:t>Mounting Options</a:t>
            </a:r>
          </a:p>
          <a:p>
            <a:pPr lvl="1"/>
            <a:r>
              <a:rPr lang="en-US" b="1" dirty="0"/>
              <a:t>Truss</a:t>
            </a:r>
          </a:p>
          <a:p>
            <a:pPr lvl="1"/>
            <a:r>
              <a:rPr lang="en-US" b="1" dirty="0"/>
              <a:t>Cantilever</a:t>
            </a:r>
          </a:p>
        </p:txBody>
      </p:sp>
      <p:pic>
        <p:nvPicPr>
          <p:cNvPr id="4" name="Picture 3"/>
          <p:cNvPicPr>
            <a:picLocks/>
          </p:cNvPicPr>
          <p:nvPr/>
        </p:nvPicPr>
        <p:blipFill>
          <a:blip r:embed="rId3"/>
          <a:stretch>
            <a:fillRect/>
          </a:stretch>
        </p:blipFill>
        <p:spPr>
          <a:xfrm>
            <a:off x="6254496" y="960120"/>
            <a:ext cx="5577840" cy="2316480"/>
          </a:xfrm>
          <a:prstGeom prst="rect">
            <a:avLst/>
          </a:prstGeom>
        </p:spPr>
      </p:pic>
      <p:pic>
        <p:nvPicPr>
          <p:cNvPr id="5" name="Picture 4"/>
          <p:cNvPicPr>
            <a:picLocks noChangeAspect="1"/>
          </p:cNvPicPr>
          <p:nvPr/>
        </p:nvPicPr>
        <p:blipFill>
          <a:blip r:embed="rId4"/>
          <a:stretch>
            <a:fillRect/>
          </a:stretch>
        </p:blipFill>
        <p:spPr>
          <a:xfrm>
            <a:off x="6254496" y="3407729"/>
            <a:ext cx="5577840" cy="2783520"/>
          </a:xfrm>
          <a:prstGeom prst="rect">
            <a:avLst/>
          </a:prstGeom>
        </p:spPr>
      </p:pic>
      <p:pic>
        <p:nvPicPr>
          <p:cNvPr id="7" name="Picture 6"/>
          <p:cNvPicPr>
            <a:picLocks noChangeAspect="1"/>
          </p:cNvPicPr>
          <p:nvPr/>
        </p:nvPicPr>
        <p:blipFill>
          <a:blip r:embed="rId5"/>
          <a:stretch>
            <a:fillRect/>
          </a:stretch>
        </p:blipFill>
        <p:spPr>
          <a:xfrm>
            <a:off x="338328" y="3611880"/>
            <a:ext cx="5747004" cy="257936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34645722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normAutofit/>
          </a:bodyPr>
          <a:lstStyle/>
          <a:p>
            <a:r>
              <a:rPr lang="en-US" b="1" dirty="0">
                <a:solidFill>
                  <a:srgbClr val="7030A0"/>
                </a:solidFill>
              </a:rPr>
              <a:t>ITS Design – Put It All Together</a:t>
            </a:r>
          </a:p>
        </p:txBody>
      </p:sp>
      <p:pic>
        <p:nvPicPr>
          <p:cNvPr id="8" name="Picture 7"/>
          <p:cNvPicPr>
            <a:picLocks/>
          </p:cNvPicPr>
          <p:nvPr/>
        </p:nvPicPr>
        <p:blipFill>
          <a:blip r:embed="rId3">
            <a:extLst>
              <a:ext uri="{28A0092B-C50C-407E-A947-70E740481C1C}">
                <a14:useLocalDpi xmlns:a14="http://schemas.microsoft.com/office/drawing/2010/main" val="0"/>
              </a:ext>
            </a:extLst>
          </a:blip>
          <a:stretch>
            <a:fillRect/>
          </a:stretch>
        </p:blipFill>
        <p:spPr>
          <a:xfrm>
            <a:off x="338328" y="960120"/>
            <a:ext cx="11494008" cy="5294376"/>
          </a:xfrm>
          <a:prstGeom prst="rect">
            <a:avLst/>
          </a:prstGeom>
          <a:effectLst>
            <a:softEdge rad="12700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1812492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156662"/>
            <a:ext cx="11490960" cy="802433"/>
          </a:xfrm>
        </p:spPr>
        <p:txBody>
          <a:bodyPr>
            <a:normAutofit/>
          </a:bodyPr>
          <a:lstStyle/>
          <a:p>
            <a:r>
              <a:rPr lang="en-US" b="1" dirty="0">
                <a:solidFill>
                  <a:srgbClr val="7030A0"/>
                </a:solidFill>
              </a:rPr>
              <a:t>Geometric Design</a:t>
            </a:r>
          </a:p>
        </p:txBody>
      </p:sp>
      <p:pic>
        <p:nvPicPr>
          <p:cNvPr id="3" name="Picture 2"/>
          <p:cNvPicPr>
            <a:picLocks/>
          </p:cNvPicPr>
          <p:nvPr/>
        </p:nvPicPr>
        <p:blipFill>
          <a:blip r:embed="rId2"/>
          <a:stretch>
            <a:fillRect/>
          </a:stretch>
        </p:blipFill>
        <p:spPr>
          <a:xfrm>
            <a:off x="338328" y="960120"/>
            <a:ext cx="5577840" cy="5294376"/>
          </a:xfrm>
          <a:prstGeom prst="rect">
            <a:avLst/>
          </a:prstGeom>
        </p:spPr>
      </p:pic>
      <p:pic>
        <p:nvPicPr>
          <p:cNvPr id="5" name="Picture 4"/>
          <p:cNvPicPr>
            <a:picLocks/>
          </p:cNvPicPr>
          <p:nvPr/>
        </p:nvPicPr>
        <p:blipFill>
          <a:blip r:embed="rId3"/>
          <a:stretch>
            <a:fillRect/>
          </a:stretch>
        </p:blipFill>
        <p:spPr>
          <a:xfrm>
            <a:off x="6254496" y="960120"/>
            <a:ext cx="5577840" cy="3211830"/>
          </a:xfrm>
          <a:prstGeom prst="rect">
            <a:avLst/>
          </a:prstGeom>
        </p:spPr>
      </p:pic>
      <p:sp>
        <p:nvSpPr>
          <p:cNvPr id="6" name="TextBox 5"/>
          <p:cNvSpPr txBox="1"/>
          <p:nvPr/>
        </p:nvSpPr>
        <p:spPr>
          <a:xfrm>
            <a:off x="5916168" y="4171950"/>
            <a:ext cx="6275832" cy="2369880"/>
          </a:xfrm>
          <a:prstGeom prst="rect">
            <a:avLst/>
          </a:prstGeom>
          <a:noFill/>
        </p:spPr>
        <p:txBody>
          <a:bodyPr wrap="square" rtlCol="0">
            <a:spAutoFit/>
          </a:bodyPr>
          <a:lstStyle/>
          <a:p>
            <a:r>
              <a:rPr lang="en-US" sz="2800" b="1" dirty="0"/>
              <a:t>Key Criteria for HSR:</a:t>
            </a:r>
          </a:p>
          <a:p>
            <a:pPr marL="285750" indent="-285750">
              <a:buFont typeface="Arial" panose="020B0604020202020204" pitchFamily="34" charset="0"/>
              <a:buChar char="•"/>
            </a:pPr>
            <a:r>
              <a:rPr lang="en-US" sz="2400" b="1" dirty="0"/>
              <a:t>Lane Width</a:t>
            </a:r>
          </a:p>
          <a:p>
            <a:pPr marL="285750" indent="-285750">
              <a:buFont typeface="Arial" panose="020B0604020202020204" pitchFamily="34" charset="0"/>
              <a:buChar char="•"/>
            </a:pPr>
            <a:r>
              <a:rPr lang="en-US" sz="2400" b="1" dirty="0"/>
              <a:t>Shoulder Width/Lateral Offset to Obstruction</a:t>
            </a:r>
          </a:p>
          <a:p>
            <a:pPr marL="285750" indent="-285750">
              <a:buFont typeface="Arial" panose="020B0604020202020204" pitchFamily="34" charset="0"/>
              <a:buChar char="•"/>
            </a:pPr>
            <a:r>
              <a:rPr lang="en-US" sz="2400" b="1" dirty="0"/>
              <a:t>Cross Slope/Crown Line Location</a:t>
            </a:r>
          </a:p>
          <a:p>
            <a:pPr marL="285750" indent="-285750">
              <a:buFont typeface="Arial" panose="020B0604020202020204" pitchFamily="34" charset="0"/>
              <a:buChar char="•"/>
            </a:pPr>
            <a:r>
              <a:rPr lang="en-US" sz="2400" b="1" dirty="0"/>
              <a:t>Vertical Clearance</a:t>
            </a:r>
          </a:p>
          <a:p>
            <a:pPr marL="285750" indent="-285750">
              <a:buFont typeface="Arial" panose="020B0604020202020204" pitchFamily="34" charset="0"/>
              <a:buChar char="•"/>
            </a:pPr>
            <a:r>
              <a:rPr lang="en-US" sz="2400" b="1" i="1" u="sng" dirty="0"/>
              <a:t>Posted</a:t>
            </a:r>
            <a:r>
              <a:rPr lang="en-US" sz="2400" b="1" dirty="0"/>
              <a:t> Speed</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2087462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156662"/>
            <a:ext cx="11490960" cy="802433"/>
          </a:xfrm>
        </p:spPr>
        <p:txBody>
          <a:bodyPr>
            <a:normAutofit/>
          </a:bodyPr>
          <a:lstStyle/>
          <a:p>
            <a:r>
              <a:rPr lang="en-US" b="1" dirty="0">
                <a:solidFill>
                  <a:srgbClr val="7030A0"/>
                </a:solidFill>
              </a:rPr>
              <a:t>Geometric Design – Cross Slope</a:t>
            </a:r>
          </a:p>
        </p:txBody>
      </p:sp>
      <p:pic>
        <p:nvPicPr>
          <p:cNvPr id="4" name="Picture 3"/>
          <p:cNvPicPr>
            <a:picLocks/>
          </p:cNvPicPr>
          <p:nvPr/>
        </p:nvPicPr>
        <p:blipFill>
          <a:blip r:embed="rId3"/>
          <a:stretch>
            <a:fillRect/>
          </a:stretch>
        </p:blipFill>
        <p:spPr>
          <a:xfrm>
            <a:off x="338328" y="960120"/>
            <a:ext cx="11494008" cy="5294376"/>
          </a:xfrm>
          <a:prstGeom prst="rect">
            <a:avLst/>
          </a:prstGeom>
        </p:spPr>
      </p:pic>
      <p:cxnSp>
        <p:nvCxnSpPr>
          <p:cNvPr id="5" name="Straight Arrow Connector 4"/>
          <p:cNvCxnSpPr/>
          <p:nvPr/>
        </p:nvCxnSpPr>
        <p:spPr>
          <a:xfrm>
            <a:off x="5696262" y="3552669"/>
            <a:ext cx="4332158" cy="119921"/>
          </a:xfrm>
          <a:prstGeom prst="straightConnector1">
            <a:avLst/>
          </a:prstGeom>
          <a:ln w="762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3282846" y="3552669"/>
            <a:ext cx="2413416" cy="359764"/>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188507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156662"/>
            <a:ext cx="11490960" cy="802433"/>
          </a:xfrm>
        </p:spPr>
        <p:txBody>
          <a:bodyPr>
            <a:normAutofit/>
          </a:bodyPr>
          <a:lstStyle/>
          <a:p>
            <a:r>
              <a:rPr lang="en-US" b="1" dirty="0">
                <a:solidFill>
                  <a:srgbClr val="7030A0"/>
                </a:solidFill>
              </a:rPr>
              <a:t>Geometric Design – Cross Slope</a:t>
            </a:r>
          </a:p>
        </p:txBody>
      </p:sp>
      <p:pic>
        <p:nvPicPr>
          <p:cNvPr id="4" name="Picture 3"/>
          <p:cNvPicPr>
            <a:picLocks/>
          </p:cNvPicPr>
          <p:nvPr/>
        </p:nvPicPr>
        <p:blipFill>
          <a:blip r:embed="rId3"/>
          <a:stretch>
            <a:fillRect/>
          </a:stretch>
        </p:blipFill>
        <p:spPr>
          <a:xfrm>
            <a:off x="6254496" y="960120"/>
            <a:ext cx="5577840" cy="5294376"/>
          </a:xfrm>
          <a:prstGeom prst="rect">
            <a:avLst/>
          </a:prstGeom>
        </p:spPr>
      </p:pic>
      <p:pic>
        <p:nvPicPr>
          <p:cNvPr id="3" name="Picture 2"/>
          <p:cNvPicPr>
            <a:picLocks/>
          </p:cNvPicPr>
          <p:nvPr/>
        </p:nvPicPr>
        <p:blipFill>
          <a:blip r:embed="rId4"/>
          <a:stretch>
            <a:fillRect/>
          </a:stretch>
        </p:blipFill>
        <p:spPr>
          <a:xfrm>
            <a:off x="338328" y="960120"/>
            <a:ext cx="5577840" cy="2773680"/>
          </a:xfrm>
          <a:prstGeom prst="rect">
            <a:avLst/>
          </a:prstGeom>
        </p:spPr>
      </p:pic>
      <p:pic>
        <p:nvPicPr>
          <p:cNvPr id="5" name="Picture 4"/>
          <p:cNvPicPr>
            <a:picLocks/>
          </p:cNvPicPr>
          <p:nvPr/>
        </p:nvPicPr>
        <p:blipFill>
          <a:blip r:embed="rId5"/>
          <a:stretch>
            <a:fillRect/>
          </a:stretch>
        </p:blipFill>
        <p:spPr>
          <a:xfrm>
            <a:off x="2028825" y="4212717"/>
            <a:ext cx="3887343" cy="220713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10821985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Pavement Design</a:t>
            </a:r>
          </a:p>
        </p:txBody>
      </p:sp>
      <p:sp>
        <p:nvSpPr>
          <p:cNvPr id="6" name="Content Placeholder 2"/>
          <p:cNvSpPr txBox="1">
            <a:spLocks/>
          </p:cNvSpPr>
          <p:nvPr/>
        </p:nvSpPr>
        <p:spPr>
          <a:xfrm>
            <a:off x="338328" y="957137"/>
            <a:ext cx="5577840" cy="3119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87032"/>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28703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28703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28703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87032"/>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Existing Shoulder Pavement Depth</a:t>
            </a:r>
          </a:p>
          <a:p>
            <a:r>
              <a:rPr lang="en-US" b="1" dirty="0"/>
              <a:t>Concrete vs. Asphalt</a:t>
            </a:r>
          </a:p>
          <a:p>
            <a:pPr lvl="1"/>
            <a:r>
              <a:rPr lang="en-US" b="1" dirty="0"/>
              <a:t>Construction Methods</a:t>
            </a:r>
          </a:p>
          <a:p>
            <a:pPr lvl="1"/>
            <a:r>
              <a:rPr lang="en-US" b="1" dirty="0"/>
              <a:t>Joints</a:t>
            </a:r>
          </a:p>
          <a:p>
            <a:r>
              <a:rPr lang="en-US" b="1" dirty="0"/>
              <a:t>Vehicle Usage in HSR</a:t>
            </a:r>
          </a:p>
          <a:p>
            <a:pPr lvl="1"/>
            <a:r>
              <a:rPr lang="en-US" b="1" dirty="0"/>
              <a:t>Limit Trucks</a:t>
            </a:r>
          </a:p>
        </p:txBody>
      </p:sp>
      <p:pic>
        <p:nvPicPr>
          <p:cNvPr id="3" name="Picture 2"/>
          <p:cNvPicPr>
            <a:picLocks/>
          </p:cNvPicPr>
          <p:nvPr/>
        </p:nvPicPr>
        <p:blipFill>
          <a:blip r:embed="rId2"/>
          <a:stretch>
            <a:fillRect/>
          </a:stretch>
        </p:blipFill>
        <p:spPr>
          <a:xfrm>
            <a:off x="6254496" y="960120"/>
            <a:ext cx="5577840" cy="3116580"/>
          </a:xfrm>
          <a:prstGeom prst="rect">
            <a:avLst/>
          </a:prstGeom>
        </p:spPr>
      </p:pic>
      <p:pic>
        <p:nvPicPr>
          <p:cNvPr id="5" name="Picture 4"/>
          <p:cNvPicPr>
            <a:picLocks/>
          </p:cNvPicPr>
          <p:nvPr/>
        </p:nvPicPr>
        <p:blipFill>
          <a:blip r:embed="rId3"/>
          <a:stretch>
            <a:fillRect/>
          </a:stretch>
        </p:blipFill>
        <p:spPr>
          <a:xfrm>
            <a:off x="338328" y="4076699"/>
            <a:ext cx="11494008" cy="225742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4008985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What is HSR?</a:t>
            </a:r>
          </a:p>
        </p:txBody>
      </p:sp>
      <p:sp>
        <p:nvSpPr>
          <p:cNvPr id="5" name="Content Placeholder 2"/>
          <p:cNvSpPr>
            <a:spLocks noGrp="1"/>
          </p:cNvSpPr>
          <p:nvPr>
            <p:ph idx="1"/>
          </p:nvPr>
        </p:nvSpPr>
        <p:spPr>
          <a:xfrm>
            <a:off x="500743" y="1115747"/>
            <a:ext cx="10360090" cy="2215288"/>
          </a:xfrm>
        </p:spPr>
        <p:txBody>
          <a:bodyPr>
            <a:noAutofit/>
          </a:bodyPr>
          <a:lstStyle/>
          <a:p>
            <a:r>
              <a:rPr lang="en-US" b="1" dirty="0"/>
              <a:t>The use of the left or right safety shoulder of an existing roadway for travel during certain hours of the day</a:t>
            </a:r>
          </a:p>
          <a:p>
            <a:r>
              <a:rPr lang="en-US" b="1" dirty="0"/>
              <a:t>Preserves shoulder as shoulder during most hours of the day; not a permanent conversion of the shoulder </a:t>
            </a:r>
          </a:p>
          <a:p>
            <a:r>
              <a:rPr lang="en-US" b="1" dirty="0"/>
              <a:t>A TSM&amp;O strategy for addressing congestion and reliability issues; adds capacity only when needed</a:t>
            </a:r>
          </a:p>
        </p:txBody>
      </p:sp>
      <p:sp>
        <p:nvSpPr>
          <p:cNvPr id="4" name="Content Placeholder 2"/>
          <p:cNvSpPr txBox="1">
            <a:spLocks/>
          </p:cNvSpPr>
          <p:nvPr/>
        </p:nvSpPr>
        <p:spPr>
          <a:xfrm>
            <a:off x="500743" y="3840487"/>
            <a:ext cx="5760720" cy="29433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87032"/>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28703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28703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28703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87032"/>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a:t>Various Names</a:t>
            </a:r>
          </a:p>
          <a:p>
            <a:pPr lvl="1"/>
            <a:r>
              <a:rPr lang="en-US" b="1" dirty="0"/>
              <a:t>Hard Shoulder Running</a:t>
            </a:r>
          </a:p>
          <a:p>
            <a:pPr lvl="1"/>
            <a:r>
              <a:rPr lang="en-US" b="1" dirty="0"/>
              <a:t>Shoulder Running</a:t>
            </a:r>
          </a:p>
          <a:p>
            <a:pPr lvl="1"/>
            <a:r>
              <a:rPr lang="en-US" b="1" dirty="0"/>
              <a:t>Temporary Shoulder Use</a:t>
            </a:r>
          </a:p>
          <a:p>
            <a:pPr lvl="1"/>
            <a:r>
              <a:rPr lang="en-US" b="1" dirty="0"/>
              <a:t>Part-Time Shoulder Use</a:t>
            </a:r>
          </a:p>
        </p:txBody>
      </p:sp>
      <p:pic>
        <p:nvPicPr>
          <p:cNvPr id="6" name="Picture 5" descr="dsc-6849_10878096.psd"/>
          <p:cNvPicPr/>
          <p:nvPr/>
        </p:nvPicPr>
        <p:blipFill rotWithShape="1">
          <a:blip r:embed="rId3" cstate="print">
            <a:extLst>
              <a:ext uri="{28A0092B-C50C-407E-A947-70E740481C1C}">
                <a14:useLocalDpi xmlns:a14="http://schemas.microsoft.com/office/drawing/2010/main" val="0"/>
              </a:ext>
            </a:extLst>
          </a:blip>
          <a:srcRect/>
          <a:stretch/>
        </p:blipFill>
        <p:spPr bwMode="auto">
          <a:xfrm>
            <a:off x="5104517" y="3840487"/>
            <a:ext cx="3268774" cy="240435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7" name="Picture 6" descr="Figure 5.  Minnesota:  priced dynamic shoulder lane on I-35.  Photograph of signage identifying a priced dynamic shoulder lane on I-35 in Minnesota."/>
          <p:cNvPicPr/>
          <p:nvPr/>
        </p:nvPicPr>
        <p:blipFill>
          <a:blip r:embed="rId4">
            <a:extLst>
              <a:ext uri="{28A0092B-C50C-407E-A947-70E740481C1C}">
                <a14:useLocalDpi xmlns:a14="http://schemas.microsoft.com/office/drawing/2010/main" val="0"/>
              </a:ext>
            </a:extLst>
          </a:blip>
          <a:srcRect/>
          <a:stretch>
            <a:fillRect/>
          </a:stretch>
        </p:blipFill>
        <p:spPr bwMode="auto">
          <a:xfrm>
            <a:off x="8530046" y="3840487"/>
            <a:ext cx="3302290" cy="242277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1171363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Implementation</a:t>
            </a:r>
          </a:p>
        </p:txBody>
      </p:sp>
      <p:pic>
        <p:nvPicPr>
          <p:cNvPr id="4" name="Picture 3"/>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338328" y="959095"/>
            <a:ext cx="11494008" cy="529437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15767904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156662"/>
            <a:ext cx="11490960" cy="802433"/>
          </a:xfrm>
        </p:spPr>
        <p:txBody>
          <a:bodyPr>
            <a:normAutofit/>
          </a:bodyPr>
          <a:lstStyle/>
          <a:p>
            <a:r>
              <a:rPr lang="en-US" b="1" dirty="0" err="1">
                <a:solidFill>
                  <a:srgbClr val="7030A0"/>
                </a:solidFill>
              </a:rPr>
              <a:t>ConOps</a:t>
            </a:r>
            <a:r>
              <a:rPr lang="en-US" b="1" dirty="0">
                <a:solidFill>
                  <a:srgbClr val="7030A0"/>
                </a:solidFill>
              </a:rPr>
              <a:t> &amp; Systems Engineering Analysis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0783" y="959095"/>
            <a:ext cx="8549469" cy="523215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4172625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156662"/>
            <a:ext cx="11490960" cy="802433"/>
          </a:xfrm>
        </p:spPr>
        <p:txBody>
          <a:bodyPr>
            <a:normAutofit/>
          </a:bodyPr>
          <a:lstStyle/>
          <a:p>
            <a:r>
              <a:rPr lang="en-US" b="1" dirty="0">
                <a:solidFill>
                  <a:srgbClr val="7030A0"/>
                </a:solidFill>
              </a:rPr>
              <a:t>Design Exceptions</a:t>
            </a:r>
          </a:p>
        </p:txBody>
      </p:sp>
      <p:sp>
        <p:nvSpPr>
          <p:cNvPr id="5" name="Content Placeholder 2"/>
          <p:cNvSpPr txBox="1">
            <a:spLocks/>
          </p:cNvSpPr>
          <p:nvPr/>
        </p:nvSpPr>
        <p:spPr>
          <a:xfrm>
            <a:off x="338328" y="957136"/>
            <a:ext cx="5577840" cy="5462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87032"/>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28703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28703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28703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87032"/>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Needed if Minimum Controlling Criteria is not met</a:t>
            </a:r>
          </a:p>
          <a:p>
            <a:r>
              <a:rPr lang="en-US" b="1" dirty="0"/>
              <a:t>Explain why it is infeasible to meet Controlling Criteria</a:t>
            </a:r>
          </a:p>
          <a:p>
            <a:r>
              <a:rPr lang="en-US" b="1" dirty="0"/>
              <a:t>Identify Mitigation Strategies</a:t>
            </a:r>
          </a:p>
          <a:p>
            <a:pPr lvl="1"/>
            <a:r>
              <a:rPr lang="en-US" b="1" dirty="0"/>
              <a:t>Reduced Speeds</a:t>
            </a:r>
          </a:p>
          <a:p>
            <a:pPr lvl="1"/>
            <a:r>
              <a:rPr lang="en-US" b="1" dirty="0"/>
              <a:t>Increased Patrol</a:t>
            </a:r>
          </a:p>
          <a:p>
            <a:pPr lvl="1"/>
            <a:r>
              <a:rPr lang="en-US" b="1" dirty="0"/>
              <a:t>Prohibit Trucks</a:t>
            </a:r>
          </a:p>
          <a:p>
            <a:pPr lvl="1"/>
            <a:r>
              <a:rPr lang="en-US" b="1" dirty="0"/>
              <a:t>Emergency Pull-Offs</a:t>
            </a:r>
          </a:p>
          <a:p>
            <a:pPr lvl="1"/>
            <a:r>
              <a:rPr lang="en-US" b="1" dirty="0"/>
              <a:t>Rumble Strips</a:t>
            </a:r>
          </a:p>
          <a:p>
            <a:pPr lvl="1"/>
            <a:r>
              <a:rPr lang="en-US" b="1" dirty="0"/>
              <a:t>Wider Pavement Markings</a:t>
            </a:r>
          </a:p>
          <a:p>
            <a:pPr lvl="1"/>
            <a:r>
              <a:rPr lang="en-US" b="1" dirty="0"/>
              <a:t>Barrier Reflectors</a:t>
            </a:r>
          </a:p>
          <a:p>
            <a:endParaRPr lang="en-US" b="1" i="1" dirty="0"/>
          </a:p>
        </p:txBody>
      </p:sp>
      <p:pic>
        <p:nvPicPr>
          <p:cNvPr id="3" name="Picture 2"/>
          <p:cNvPicPr>
            <a:picLocks/>
          </p:cNvPicPr>
          <p:nvPr/>
        </p:nvPicPr>
        <p:blipFill>
          <a:blip r:embed="rId3"/>
          <a:stretch>
            <a:fillRect/>
          </a:stretch>
        </p:blipFill>
        <p:spPr>
          <a:xfrm>
            <a:off x="6254496" y="960120"/>
            <a:ext cx="5577840" cy="5212080"/>
          </a:xfrm>
          <a:prstGeom prst="rect">
            <a:avLst/>
          </a:prstGeom>
        </p:spPr>
      </p:pic>
      <p:sp>
        <p:nvSpPr>
          <p:cNvPr id="6" name="TextBox 5"/>
          <p:cNvSpPr txBox="1"/>
          <p:nvPr/>
        </p:nvSpPr>
        <p:spPr>
          <a:xfrm>
            <a:off x="6344817" y="5383764"/>
            <a:ext cx="3237722" cy="369332"/>
          </a:xfrm>
          <a:prstGeom prst="rect">
            <a:avLst/>
          </a:prstGeom>
          <a:noFill/>
        </p:spPr>
        <p:txBody>
          <a:bodyPr wrap="square" rtlCol="0">
            <a:spAutoFit/>
          </a:bodyPr>
          <a:lstStyle/>
          <a:p>
            <a:r>
              <a:rPr lang="en-US" b="1" dirty="0">
                <a:solidFill>
                  <a:srgbClr val="FF0000"/>
                </a:solidFill>
              </a:rPr>
              <a:t>Engage FHWA Early and Often!</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6063508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156662"/>
            <a:ext cx="11490960" cy="802433"/>
          </a:xfrm>
        </p:spPr>
        <p:txBody>
          <a:bodyPr>
            <a:normAutofit/>
          </a:bodyPr>
          <a:lstStyle/>
          <a:p>
            <a:r>
              <a:rPr lang="en-US" b="1" dirty="0">
                <a:solidFill>
                  <a:srgbClr val="7030A0"/>
                </a:solidFill>
              </a:rPr>
              <a:t>Stakeholder Engagement</a:t>
            </a:r>
          </a:p>
        </p:txBody>
      </p:sp>
      <p:sp>
        <p:nvSpPr>
          <p:cNvPr id="5" name="Content Placeholder 2"/>
          <p:cNvSpPr txBox="1">
            <a:spLocks/>
          </p:cNvSpPr>
          <p:nvPr/>
        </p:nvSpPr>
        <p:spPr>
          <a:xfrm>
            <a:off x="338328" y="957137"/>
            <a:ext cx="5577840" cy="49011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87032"/>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28703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28703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28703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87032"/>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Wide Range of Stakeholders</a:t>
            </a:r>
          </a:p>
          <a:p>
            <a:pPr lvl="1"/>
            <a:r>
              <a:rPr lang="en-US" b="1" dirty="0"/>
              <a:t>Planning, Operations, Design, Maintenance staff with DOT</a:t>
            </a:r>
          </a:p>
          <a:p>
            <a:pPr lvl="1"/>
            <a:r>
              <a:rPr lang="en-US" b="1" dirty="0"/>
              <a:t>Law Enforcement</a:t>
            </a:r>
          </a:p>
          <a:p>
            <a:pPr lvl="1"/>
            <a:r>
              <a:rPr lang="en-US" b="1" dirty="0"/>
              <a:t>Emergency Responders</a:t>
            </a:r>
          </a:p>
          <a:p>
            <a:pPr lvl="1"/>
            <a:r>
              <a:rPr lang="en-US" b="1" dirty="0"/>
              <a:t>Transit Agency</a:t>
            </a:r>
          </a:p>
          <a:p>
            <a:pPr lvl="1"/>
            <a:r>
              <a:rPr lang="en-US" b="1" dirty="0"/>
              <a:t>MPO Staff</a:t>
            </a:r>
          </a:p>
          <a:p>
            <a:pPr lvl="1"/>
            <a:r>
              <a:rPr lang="en-US" b="1" dirty="0"/>
              <a:t>Local Agency</a:t>
            </a:r>
          </a:p>
          <a:p>
            <a:pPr lvl="1"/>
            <a:r>
              <a:rPr lang="en-US" b="1" dirty="0"/>
              <a:t>FHWA Division Office</a:t>
            </a:r>
          </a:p>
          <a:p>
            <a:r>
              <a:rPr lang="en-US" b="1" dirty="0"/>
              <a:t>Education and Outreach</a:t>
            </a:r>
          </a:p>
          <a:p>
            <a:pPr lvl="1"/>
            <a:r>
              <a:rPr lang="en-US" b="1" dirty="0"/>
              <a:t>Workshops</a:t>
            </a:r>
          </a:p>
          <a:p>
            <a:pPr lvl="1"/>
            <a:r>
              <a:rPr lang="en-US" b="1" dirty="0"/>
              <a:t>Peer Exchanges</a:t>
            </a:r>
          </a:p>
          <a:p>
            <a:endParaRPr lang="en-US" b="1" i="1" dirty="0"/>
          </a:p>
        </p:txBody>
      </p:sp>
      <p:pic>
        <p:nvPicPr>
          <p:cNvPr id="4" name="Picture 3"/>
          <p:cNvPicPr>
            <a:picLocks/>
          </p:cNvPicPr>
          <p:nvPr/>
        </p:nvPicPr>
        <p:blipFill>
          <a:blip r:embed="rId3"/>
          <a:stretch>
            <a:fillRect/>
          </a:stretch>
        </p:blipFill>
        <p:spPr>
          <a:xfrm>
            <a:off x="6254496" y="960120"/>
            <a:ext cx="5577840" cy="529437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16261389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156662"/>
            <a:ext cx="11490960" cy="802433"/>
          </a:xfrm>
        </p:spPr>
        <p:txBody>
          <a:bodyPr>
            <a:normAutofit/>
          </a:bodyPr>
          <a:lstStyle/>
          <a:p>
            <a:r>
              <a:rPr lang="en-US" b="1" dirty="0">
                <a:solidFill>
                  <a:srgbClr val="7030A0"/>
                </a:solidFill>
              </a:rPr>
              <a:t>Public Involvement</a:t>
            </a:r>
          </a:p>
        </p:txBody>
      </p:sp>
      <p:sp>
        <p:nvSpPr>
          <p:cNvPr id="5" name="Content Placeholder 2"/>
          <p:cNvSpPr txBox="1">
            <a:spLocks/>
          </p:cNvSpPr>
          <p:nvPr/>
        </p:nvSpPr>
        <p:spPr>
          <a:xfrm>
            <a:off x="338328" y="957137"/>
            <a:ext cx="5577840" cy="49011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87032"/>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28703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28703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28703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87032"/>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General Reaction</a:t>
            </a:r>
          </a:p>
          <a:p>
            <a:pPr lvl="1"/>
            <a:r>
              <a:rPr lang="en-US" b="1" dirty="0"/>
              <a:t>Unfamiliarity with the concept</a:t>
            </a:r>
          </a:p>
          <a:p>
            <a:pPr lvl="1"/>
            <a:r>
              <a:rPr lang="en-US" b="1" dirty="0"/>
              <a:t>What are the Details (is the shoulder open/closed, how do I know when to get in, is speed limit changing, what if I break down?, etc.)</a:t>
            </a:r>
          </a:p>
          <a:p>
            <a:r>
              <a:rPr lang="en-US" b="1" dirty="0"/>
              <a:t>Workshops, Forums, Local Council Meetings</a:t>
            </a:r>
          </a:p>
          <a:p>
            <a:pPr lvl="1"/>
            <a:r>
              <a:rPr lang="en-US" b="1" dirty="0"/>
              <a:t>Commuter traffic</a:t>
            </a:r>
          </a:p>
          <a:p>
            <a:r>
              <a:rPr lang="en-US" b="1" dirty="0"/>
              <a:t>Various Media Campaigns</a:t>
            </a:r>
          </a:p>
        </p:txBody>
      </p:sp>
      <p:pic>
        <p:nvPicPr>
          <p:cNvPr id="3" name="Picture 2"/>
          <p:cNvPicPr>
            <a:picLocks/>
          </p:cNvPicPr>
          <p:nvPr/>
        </p:nvPicPr>
        <p:blipFill>
          <a:blip r:embed="rId3"/>
          <a:stretch>
            <a:fillRect/>
          </a:stretch>
        </p:blipFill>
        <p:spPr>
          <a:xfrm>
            <a:off x="6254496" y="960120"/>
            <a:ext cx="5577840" cy="529437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3956552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156662"/>
            <a:ext cx="11490960" cy="802433"/>
          </a:xfrm>
        </p:spPr>
        <p:txBody>
          <a:bodyPr>
            <a:normAutofit/>
          </a:bodyPr>
          <a:lstStyle/>
          <a:p>
            <a:r>
              <a:rPr lang="en-US" b="1" dirty="0">
                <a:solidFill>
                  <a:srgbClr val="7030A0"/>
                </a:solidFill>
              </a:rPr>
              <a:t>Public Outreach</a:t>
            </a:r>
          </a:p>
        </p:txBody>
      </p:sp>
      <p:pic>
        <p:nvPicPr>
          <p:cNvPr id="4" name="Picture 3"/>
          <p:cNvPicPr>
            <a:picLocks/>
          </p:cNvPicPr>
          <p:nvPr/>
        </p:nvPicPr>
        <p:blipFill>
          <a:blip r:embed="rId3"/>
          <a:stretch>
            <a:fillRect/>
          </a:stretch>
        </p:blipFill>
        <p:spPr>
          <a:xfrm>
            <a:off x="338328" y="960120"/>
            <a:ext cx="11494008" cy="5294376"/>
          </a:xfrm>
          <a:prstGeom prst="rect">
            <a:avLst/>
          </a:prstGeom>
        </p:spPr>
      </p:pic>
      <p:sp>
        <p:nvSpPr>
          <p:cNvPr id="6" name="TextBox 5"/>
          <p:cNvSpPr txBox="1"/>
          <p:nvPr/>
        </p:nvSpPr>
        <p:spPr>
          <a:xfrm>
            <a:off x="5021888" y="6208357"/>
            <a:ext cx="2117743" cy="338554"/>
          </a:xfrm>
          <a:prstGeom prst="rect">
            <a:avLst/>
          </a:prstGeom>
          <a:solidFill>
            <a:schemeClr val="bg1">
              <a:lumMod val="75000"/>
            </a:schemeClr>
          </a:solidFill>
        </p:spPr>
        <p:txBody>
          <a:bodyPr wrap="square" rtlCol="0">
            <a:spAutoFit/>
          </a:bodyPr>
          <a:lstStyle/>
          <a:p>
            <a:pPr algn="ctr"/>
            <a:r>
              <a:rPr lang="en-US" sz="1600" b="1" dirty="0">
                <a:solidFill>
                  <a:srgbClr val="7030A0"/>
                </a:solidFill>
              </a:rPr>
              <a:t>Michigan DOT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16902731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Operations</a:t>
            </a:r>
          </a:p>
        </p:txBody>
      </p:sp>
      <p:pic>
        <p:nvPicPr>
          <p:cNvPr id="4" name="Picture 3"/>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338328" y="959095"/>
            <a:ext cx="11494008" cy="529437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33389368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Law Enforcement</a:t>
            </a:r>
          </a:p>
        </p:txBody>
      </p:sp>
      <p:sp>
        <p:nvSpPr>
          <p:cNvPr id="7" name="Content Placeholder 2"/>
          <p:cNvSpPr>
            <a:spLocks noGrp="1"/>
          </p:cNvSpPr>
          <p:nvPr>
            <p:ph idx="1"/>
          </p:nvPr>
        </p:nvSpPr>
        <p:spPr>
          <a:xfrm>
            <a:off x="338328" y="959095"/>
            <a:ext cx="5577840" cy="4902209"/>
          </a:xfrm>
        </p:spPr>
        <p:txBody>
          <a:bodyPr>
            <a:normAutofit/>
          </a:bodyPr>
          <a:lstStyle/>
          <a:p>
            <a:r>
              <a:rPr lang="en-US" b="1" dirty="0"/>
              <a:t>Enforcement of improper lane usage and speed violators challenging</a:t>
            </a:r>
          </a:p>
          <a:p>
            <a:pPr lvl="1"/>
            <a:r>
              <a:rPr lang="en-US" b="1" dirty="0"/>
              <a:t>Congestion</a:t>
            </a:r>
          </a:p>
          <a:p>
            <a:pPr lvl="1"/>
            <a:r>
              <a:rPr lang="en-US" b="1" dirty="0"/>
              <a:t>Where to pull over violators</a:t>
            </a:r>
          </a:p>
          <a:p>
            <a:r>
              <a:rPr lang="en-US" b="1" dirty="0"/>
              <a:t>Maintaining a shoulder to pull off is critical</a:t>
            </a:r>
          </a:p>
          <a:p>
            <a:r>
              <a:rPr lang="en-US" b="1" dirty="0"/>
              <a:t>During plan development, have Law Enforcement tour the TMC</a:t>
            </a:r>
          </a:p>
          <a:p>
            <a:r>
              <a:rPr lang="en-US" b="1" dirty="0"/>
              <a:t>Engage Early!</a:t>
            </a:r>
          </a:p>
          <a:p>
            <a:endParaRPr lang="en-US" sz="3200" b="1" dirty="0"/>
          </a:p>
          <a:p>
            <a:pPr lvl="1"/>
            <a:endParaRPr lang="en-US" b="1" dirty="0"/>
          </a:p>
        </p:txBody>
      </p:sp>
      <p:pic>
        <p:nvPicPr>
          <p:cNvPr id="5" name="Content Placeholder 3"/>
          <p:cNvPicPr>
            <a:picLocks/>
          </p:cNvPicPr>
          <p:nvPr/>
        </p:nvPicPr>
        <p:blipFill>
          <a:blip r:embed="rId2"/>
          <a:stretch>
            <a:fillRect/>
          </a:stretch>
        </p:blipFill>
        <p:spPr>
          <a:xfrm>
            <a:off x="6254496" y="960120"/>
            <a:ext cx="5577840" cy="529437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37486614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Emergency Pull-Offs - Virginia</a:t>
            </a:r>
          </a:p>
        </p:txBody>
      </p:sp>
      <p:pic>
        <p:nvPicPr>
          <p:cNvPr id="3" name="Picture 2"/>
          <p:cNvPicPr>
            <a:picLocks/>
          </p:cNvPicPr>
          <p:nvPr/>
        </p:nvPicPr>
        <p:blipFill>
          <a:blip r:embed="rId2"/>
          <a:stretch>
            <a:fillRect/>
          </a:stretch>
        </p:blipFill>
        <p:spPr>
          <a:xfrm>
            <a:off x="338328" y="960120"/>
            <a:ext cx="5577840" cy="5294376"/>
          </a:xfrm>
          <a:prstGeom prst="rect">
            <a:avLst/>
          </a:prstGeom>
        </p:spPr>
      </p:pic>
      <p:pic>
        <p:nvPicPr>
          <p:cNvPr id="4" name="Picture 3"/>
          <p:cNvPicPr>
            <a:picLocks/>
          </p:cNvPicPr>
          <p:nvPr/>
        </p:nvPicPr>
        <p:blipFill>
          <a:blip r:embed="rId3"/>
          <a:stretch>
            <a:fillRect/>
          </a:stretch>
        </p:blipFill>
        <p:spPr>
          <a:xfrm>
            <a:off x="6254496" y="960120"/>
            <a:ext cx="5577840" cy="529437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33747902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Emergency Pull-Offs - Michigan</a:t>
            </a:r>
          </a:p>
        </p:txBody>
      </p:sp>
      <p:pic>
        <p:nvPicPr>
          <p:cNvPr id="5" name="Picture 4"/>
          <p:cNvPicPr>
            <a:picLocks/>
          </p:cNvPicPr>
          <p:nvPr/>
        </p:nvPicPr>
        <p:blipFill>
          <a:blip r:embed="rId3"/>
          <a:stretch>
            <a:fillRect/>
          </a:stretch>
        </p:blipFill>
        <p:spPr>
          <a:xfrm>
            <a:off x="338328" y="960120"/>
            <a:ext cx="5577840" cy="5294376"/>
          </a:xfrm>
          <a:prstGeom prst="rect">
            <a:avLst/>
          </a:prstGeom>
        </p:spPr>
      </p:pic>
      <p:pic>
        <p:nvPicPr>
          <p:cNvPr id="6" name="Picture 5"/>
          <p:cNvPicPr>
            <a:picLocks/>
          </p:cNvPicPr>
          <p:nvPr/>
        </p:nvPicPr>
        <p:blipFill>
          <a:blip r:embed="rId4"/>
          <a:stretch>
            <a:fillRect/>
          </a:stretch>
        </p:blipFill>
        <p:spPr>
          <a:xfrm>
            <a:off x="6254496" y="960120"/>
            <a:ext cx="5577840" cy="529437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3456121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Origin of HSR</a:t>
            </a:r>
          </a:p>
        </p:txBody>
      </p:sp>
      <p:sp>
        <p:nvSpPr>
          <p:cNvPr id="6" name="Content Placeholder 2"/>
          <p:cNvSpPr>
            <a:spLocks noGrp="1"/>
          </p:cNvSpPr>
          <p:nvPr>
            <p:ph idx="1"/>
          </p:nvPr>
        </p:nvSpPr>
        <p:spPr>
          <a:xfrm>
            <a:off x="502920" y="1115568"/>
            <a:ext cx="11173968" cy="1516399"/>
          </a:xfrm>
        </p:spPr>
        <p:txBody>
          <a:bodyPr>
            <a:noAutofit/>
          </a:bodyPr>
          <a:lstStyle/>
          <a:p>
            <a:r>
              <a:rPr lang="en-US" b="1" dirty="0"/>
              <a:t>Performance-Based Practical Design</a:t>
            </a:r>
          </a:p>
          <a:p>
            <a:r>
              <a:rPr lang="en-US" b="1" dirty="0"/>
              <a:t>Transportation Systems Management and Operations (TSM&amp;O) Strategies</a:t>
            </a:r>
          </a:p>
        </p:txBody>
      </p:sp>
      <p:sp>
        <p:nvSpPr>
          <p:cNvPr id="8" name="Content Placeholder 2"/>
          <p:cNvSpPr txBox="1">
            <a:spLocks/>
          </p:cNvSpPr>
          <p:nvPr/>
        </p:nvSpPr>
        <p:spPr>
          <a:xfrm>
            <a:off x="502920" y="2574522"/>
            <a:ext cx="11173968" cy="2689810"/>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Clr>
                <a:srgbClr val="287032"/>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28703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28703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28703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87032"/>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b="1" dirty="0"/>
              <a:t>Work Zone Management</a:t>
            </a:r>
          </a:p>
          <a:p>
            <a:pPr lvl="1"/>
            <a:r>
              <a:rPr lang="en-US" b="1" dirty="0"/>
              <a:t>Traffic Incident Management</a:t>
            </a:r>
          </a:p>
          <a:p>
            <a:pPr lvl="1"/>
            <a:r>
              <a:rPr lang="en-US" b="1" dirty="0"/>
              <a:t>Service Patrols</a:t>
            </a:r>
          </a:p>
          <a:p>
            <a:pPr lvl="1"/>
            <a:r>
              <a:rPr lang="en-US" b="1" dirty="0"/>
              <a:t>Special Event Management</a:t>
            </a:r>
          </a:p>
          <a:p>
            <a:pPr lvl="1"/>
            <a:r>
              <a:rPr lang="en-US" b="1" dirty="0"/>
              <a:t>Road Weather Management</a:t>
            </a:r>
          </a:p>
          <a:p>
            <a:pPr lvl="1"/>
            <a:r>
              <a:rPr lang="en-US" b="1" dirty="0"/>
              <a:t>Transit Management</a:t>
            </a:r>
          </a:p>
          <a:p>
            <a:pPr lvl="1"/>
            <a:r>
              <a:rPr lang="en-US" b="1" dirty="0"/>
              <a:t>Freight Management</a:t>
            </a:r>
          </a:p>
          <a:p>
            <a:pPr lvl="1"/>
            <a:r>
              <a:rPr lang="en-US" b="1" dirty="0"/>
              <a:t>Traffic Signal Coordination</a:t>
            </a:r>
          </a:p>
          <a:p>
            <a:pPr lvl="1"/>
            <a:r>
              <a:rPr lang="en-US" b="1" dirty="0"/>
              <a:t>Traveler Information</a:t>
            </a:r>
          </a:p>
          <a:p>
            <a:pPr lvl="1"/>
            <a:r>
              <a:rPr lang="en-US" b="1" dirty="0"/>
              <a:t>Ramp Management</a:t>
            </a:r>
          </a:p>
          <a:p>
            <a:pPr lvl="1"/>
            <a:r>
              <a:rPr lang="en-US" b="1" dirty="0"/>
              <a:t>Managed Lanes</a:t>
            </a:r>
          </a:p>
          <a:p>
            <a:pPr lvl="1"/>
            <a:r>
              <a:rPr lang="en-US" b="1" dirty="0">
                <a:solidFill>
                  <a:srgbClr val="FF0000"/>
                </a:solidFill>
              </a:rPr>
              <a:t>Part-Time Shoulder Use</a:t>
            </a:r>
            <a:endParaRPr lang="en-US"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14085696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156662"/>
            <a:ext cx="11490960" cy="802433"/>
          </a:xfrm>
        </p:spPr>
        <p:txBody>
          <a:bodyPr>
            <a:normAutofit/>
          </a:bodyPr>
          <a:lstStyle/>
          <a:p>
            <a:r>
              <a:rPr lang="en-US" b="1" dirty="0">
                <a:solidFill>
                  <a:srgbClr val="7030A0"/>
                </a:solidFill>
              </a:rPr>
              <a:t>System Start-Up – Daily Sweep</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8350" y="4347820"/>
            <a:ext cx="2637890" cy="1483813"/>
          </a:xfrm>
          <a:prstGeom prst="rect">
            <a:avLst/>
          </a:prstGeom>
        </p:spPr>
      </p:pic>
      <p:pic>
        <p:nvPicPr>
          <p:cNvPr id="3" name="Picture 2"/>
          <p:cNvPicPr>
            <a:picLocks/>
          </p:cNvPicPr>
          <p:nvPr/>
        </p:nvPicPr>
        <p:blipFill>
          <a:blip r:embed="rId3"/>
          <a:stretch>
            <a:fillRect/>
          </a:stretch>
        </p:blipFill>
        <p:spPr>
          <a:xfrm>
            <a:off x="5997101" y="4347820"/>
            <a:ext cx="3100717" cy="1483813"/>
          </a:xfrm>
          <a:prstGeom prst="rect">
            <a:avLst/>
          </a:prstGeom>
        </p:spPr>
      </p:pic>
      <p:pic>
        <p:nvPicPr>
          <p:cNvPr id="4" name="Picture 3"/>
          <p:cNvPicPr>
            <a:picLocks noChangeAspect="1"/>
          </p:cNvPicPr>
          <p:nvPr/>
        </p:nvPicPr>
        <p:blipFill>
          <a:blip r:embed="rId4"/>
          <a:stretch>
            <a:fillRect/>
          </a:stretch>
        </p:blipFill>
        <p:spPr>
          <a:xfrm>
            <a:off x="5997101" y="959095"/>
            <a:ext cx="5829139" cy="3270937"/>
          </a:xfrm>
          <a:prstGeom prst="rect">
            <a:avLst/>
          </a:prstGeom>
        </p:spPr>
      </p:pic>
      <p:pic>
        <p:nvPicPr>
          <p:cNvPr id="5" name="Picture 4"/>
          <p:cNvPicPr>
            <a:picLocks/>
          </p:cNvPicPr>
          <p:nvPr/>
        </p:nvPicPr>
        <p:blipFill>
          <a:blip r:embed="rId5"/>
          <a:stretch>
            <a:fillRect/>
          </a:stretch>
        </p:blipFill>
        <p:spPr>
          <a:xfrm>
            <a:off x="338328" y="3529584"/>
            <a:ext cx="5577840" cy="230428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pic>
        <p:nvPicPr>
          <p:cNvPr id="7" name="Picture 6"/>
          <p:cNvPicPr>
            <a:picLocks noChangeAspect="1"/>
          </p:cNvPicPr>
          <p:nvPr/>
        </p:nvPicPr>
        <p:blipFill>
          <a:blip r:embed="rId7"/>
          <a:stretch>
            <a:fillRect/>
          </a:stretch>
        </p:blipFill>
        <p:spPr>
          <a:xfrm>
            <a:off x="335280" y="959096"/>
            <a:ext cx="5580888" cy="2486632"/>
          </a:xfrm>
          <a:prstGeom prst="rect">
            <a:avLst/>
          </a:prstGeom>
        </p:spPr>
      </p:pic>
    </p:spTree>
    <p:extLst>
      <p:ext uri="{BB962C8B-B14F-4D97-AF65-F5344CB8AC3E}">
        <p14:creationId xmlns:p14="http://schemas.microsoft.com/office/powerpoint/2010/main" val="19527297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Incident Management</a:t>
            </a:r>
          </a:p>
        </p:txBody>
      </p:sp>
      <p:pic>
        <p:nvPicPr>
          <p:cNvPr id="5" name="Picture 4"/>
          <p:cNvPicPr>
            <a:picLocks/>
          </p:cNvPicPr>
          <p:nvPr/>
        </p:nvPicPr>
        <p:blipFill>
          <a:blip r:embed="rId3"/>
          <a:stretch>
            <a:fillRect/>
          </a:stretch>
        </p:blipFill>
        <p:spPr>
          <a:xfrm>
            <a:off x="338328" y="959095"/>
            <a:ext cx="11494008" cy="529437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12319951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normAutofit/>
          </a:bodyPr>
          <a:lstStyle/>
          <a:p>
            <a:r>
              <a:rPr lang="en-US" b="1" dirty="0">
                <a:solidFill>
                  <a:srgbClr val="7030A0"/>
                </a:solidFill>
              </a:rPr>
              <a:t>Screening Process</a:t>
            </a:r>
          </a:p>
        </p:txBody>
      </p:sp>
      <p:pic>
        <p:nvPicPr>
          <p:cNvPr id="4" name="Picture 3"/>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338328" y="959095"/>
            <a:ext cx="11494008" cy="529437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31511415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156662"/>
            <a:ext cx="11490960" cy="802433"/>
          </a:xfrm>
        </p:spPr>
        <p:txBody>
          <a:bodyPr>
            <a:normAutofit/>
          </a:bodyPr>
          <a:lstStyle/>
          <a:p>
            <a:r>
              <a:rPr lang="en-US" b="1" dirty="0">
                <a:solidFill>
                  <a:srgbClr val="7030A0"/>
                </a:solidFill>
              </a:rPr>
              <a:t>Screening Process - Planning</a:t>
            </a:r>
          </a:p>
        </p:txBody>
      </p:sp>
      <p:sp>
        <p:nvSpPr>
          <p:cNvPr id="5" name="Content Placeholder 2"/>
          <p:cNvSpPr>
            <a:spLocks noGrp="1"/>
          </p:cNvSpPr>
          <p:nvPr>
            <p:ph idx="1"/>
          </p:nvPr>
        </p:nvSpPr>
        <p:spPr>
          <a:xfrm>
            <a:off x="338328" y="959095"/>
            <a:ext cx="5577840" cy="4902209"/>
          </a:xfrm>
        </p:spPr>
        <p:txBody>
          <a:bodyPr>
            <a:normAutofit/>
          </a:bodyPr>
          <a:lstStyle/>
          <a:p>
            <a:r>
              <a:rPr lang="en-US" b="1" dirty="0"/>
              <a:t>Is HSR consistent with region’s long-range plan?</a:t>
            </a:r>
          </a:p>
          <a:p>
            <a:r>
              <a:rPr lang="en-US" b="1" dirty="0"/>
              <a:t>What is the transportation need in the corridor?</a:t>
            </a:r>
          </a:p>
          <a:p>
            <a:r>
              <a:rPr lang="en-US" b="1" dirty="0"/>
              <a:t>Does the region have experience with TSM&amp;O strategies?</a:t>
            </a:r>
          </a:p>
          <a:p>
            <a:r>
              <a:rPr lang="en-US" b="1" dirty="0"/>
              <a:t>Is HSR feasible from a constructability standpoint?</a:t>
            </a:r>
          </a:p>
          <a:p>
            <a:endParaRPr lang="en-US" sz="3200" b="1" dirty="0"/>
          </a:p>
          <a:p>
            <a:pPr lvl="1"/>
            <a:endParaRPr lang="en-US" b="1" dirty="0"/>
          </a:p>
        </p:txBody>
      </p:sp>
      <p:sp>
        <p:nvSpPr>
          <p:cNvPr id="6" name="Content Placeholder 2"/>
          <p:cNvSpPr txBox="1">
            <a:spLocks/>
          </p:cNvSpPr>
          <p:nvPr/>
        </p:nvSpPr>
        <p:spPr>
          <a:xfrm>
            <a:off x="6223518" y="960120"/>
            <a:ext cx="5700258" cy="49022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87032"/>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28703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28703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28703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87032"/>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Is real-time monitoring and incident response in place?</a:t>
            </a:r>
          </a:p>
          <a:p>
            <a:r>
              <a:rPr lang="en-US" b="1" dirty="0"/>
              <a:t>What are the impacts?</a:t>
            </a:r>
          </a:p>
          <a:p>
            <a:r>
              <a:rPr lang="en-US" b="1" dirty="0"/>
              <a:t>Does HSR implementation reduce cost compared to traditional projects?</a:t>
            </a:r>
          </a:p>
          <a:p>
            <a:r>
              <a:rPr lang="en-US" b="1" dirty="0"/>
              <a:t>How can HSR be designed and operated to optimize benefits and mitigate impacts?</a:t>
            </a:r>
          </a:p>
          <a:p>
            <a:endParaRPr lang="en-US" sz="3200" b="1" dirty="0"/>
          </a:p>
          <a:p>
            <a:pPr lvl="1"/>
            <a:endParaRPr lang="en-US" b="1" dirty="0"/>
          </a:p>
        </p:txBody>
      </p:sp>
      <p:pic>
        <p:nvPicPr>
          <p:cNvPr id="3" name="Picture 2"/>
          <p:cNvPicPr>
            <a:picLocks noChangeAspect="1"/>
          </p:cNvPicPr>
          <p:nvPr/>
        </p:nvPicPr>
        <p:blipFill>
          <a:blip r:embed="rId2"/>
          <a:stretch>
            <a:fillRect/>
          </a:stretch>
        </p:blipFill>
        <p:spPr>
          <a:xfrm>
            <a:off x="5461829" y="4413379"/>
            <a:ext cx="1053636" cy="152545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24367497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156662"/>
            <a:ext cx="11490960" cy="802433"/>
          </a:xfrm>
        </p:spPr>
        <p:txBody>
          <a:bodyPr>
            <a:normAutofit/>
          </a:bodyPr>
          <a:lstStyle/>
          <a:p>
            <a:r>
              <a:rPr lang="en-US" b="1" dirty="0">
                <a:solidFill>
                  <a:srgbClr val="7030A0"/>
                </a:solidFill>
              </a:rPr>
              <a:t>Screening Process – Pre-Engineering</a:t>
            </a:r>
          </a:p>
        </p:txBody>
      </p:sp>
      <p:sp>
        <p:nvSpPr>
          <p:cNvPr id="5" name="Content Placeholder 2"/>
          <p:cNvSpPr>
            <a:spLocks noGrp="1"/>
          </p:cNvSpPr>
          <p:nvPr>
            <p:ph idx="1"/>
          </p:nvPr>
        </p:nvSpPr>
        <p:spPr>
          <a:xfrm>
            <a:off x="338328" y="959095"/>
            <a:ext cx="5577840" cy="4902209"/>
          </a:xfrm>
        </p:spPr>
        <p:txBody>
          <a:bodyPr>
            <a:normAutofit/>
          </a:bodyPr>
          <a:lstStyle/>
          <a:p>
            <a:r>
              <a:rPr lang="en-US" b="1" dirty="0"/>
              <a:t>Does the paved shoulder width meet minimum widths for carrying traffic?</a:t>
            </a:r>
          </a:p>
          <a:p>
            <a:pPr lvl="1"/>
            <a:r>
              <a:rPr lang="en-US" b="1" dirty="0"/>
              <a:t>If not, lower speeds or prohibit trucks?</a:t>
            </a:r>
          </a:p>
          <a:p>
            <a:r>
              <a:rPr lang="en-US" b="1" dirty="0"/>
              <a:t>Do bridges over the shoulder meet minimum clearance height requirements?</a:t>
            </a:r>
          </a:p>
          <a:p>
            <a:pPr lvl="1"/>
            <a:r>
              <a:rPr lang="en-US" b="1" dirty="0"/>
              <a:t>If not, special vehicle-height restrictions necessary?</a:t>
            </a:r>
          </a:p>
          <a:p>
            <a:endParaRPr lang="en-US" sz="3200" b="1" dirty="0"/>
          </a:p>
          <a:p>
            <a:pPr lvl="1"/>
            <a:endParaRPr lang="en-US" b="1" dirty="0"/>
          </a:p>
        </p:txBody>
      </p:sp>
      <p:sp>
        <p:nvSpPr>
          <p:cNvPr id="6" name="Content Placeholder 2"/>
          <p:cNvSpPr txBox="1">
            <a:spLocks/>
          </p:cNvSpPr>
          <p:nvPr/>
        </p:nvSpPr>
        <p:spPr>
          <a:xfrm>
            <a:off x="6223518" y="960120"/>
            <a:ext cx="5700258" cy="49022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87032"/>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28703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28703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28703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87032"/>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Is the shoulder pavement depth sufficient for carrying traffic?</a:t>
            </a:r>
          </a:p>
          <a:p>
            <a:pPr lvl="1"/>
            <a:r>
              <a:rPr lang="en-US" b="1" dirty="0"/>
              <a:t>If not, prohibit trucks/heavy vehicles?</a:t>
            </a:r>
          </a:p>
          <a:p>
            <a:r>
              <a:rPr lang="en-US" b="1" dirty="0"/>
              <a:t>Is the drainage system compatible with shoulder use?</a:t>
            </a:r>
          </a:p>
          <a:p>
            <a:pPr lvl="1"/>
            <a:r>
              <a:rPr lang="en-US" b="1" dirty="0"/>
              <a:t>If not, modify drainage or lower speeds?</a:t>
            </a:r>
          </a:p>
          <a:p>
            <a:endParaRPr lang="en-US" sz="3200" b="1" dirty="0"/>
          </a:p>
          <a:p>
            <a:pPr lvl="1"/>
            <a:endParaRPr lang="en-US" b="1" dirty="0"/>
          </a:p>
        </p:txBody>
      </p:sp>
      <p:pic>
        <p:nvPicPr>
          <p:cNvPr id="3" name="Picture 2"/>
          <p:cNvPicPr>
            <a:picLocks noChangeAspect="1"/>
          </p:cNvPicPr>
          <p:nvPr/>
        </p:nvPicPr>
        <p:blipFill>
          <a:blip r:embed="rId2"/>
          <a:stretch>
            <a:fillRect/>
          </a:stretch>
        </p:blipFill>
        <p:spPr>
          <a:xfrm>
            <a:off x="5461829" y="4413379"/>
            <a:ext cx="1053636" cy="152545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21039468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156662"/>
            <a:ext cx="11490960" cy="802433"/>
          </a:xfrm>
        </p:spPr>
        <p:txBody>
          <a:bodyPr>
            <a:normAutofit/>
          </a:bodyPr>
          <a:lstStyle/>
          <a:p>
            <a:r>
              <a:rPr lang="en-US" b="1" dirty="0">
                <a:solidFill>
                  <a:srgbClr val="7030A0"/>
                </a:solidFill>
              </a:rPr>
              <a:t>Screening Process – Pre-Engineering</a:t>
            </a:r>
          </a:p>
        </p:txBody>
      </p:sp>
      <p:sp>
        <p:nvSpPr>
          <p:cNvPr id="5" name="Content Placeholder 2"/>
          <p:cNvSpPr>
            <a:spLocks noGrp="1"/>
          </p:cNvSpPr>
          <p:nvPr>
            <p:ph idx="1"/>
          </p:nvPr>
        </p:nvSpPr>
        <p:spPr>
          <a:xfrm>
            <a:off x="338328" y="959095"/>
            <a:ext cx="5577840" cy="4902209"/>
          </a:xfrm>
        </p:spPr>
        <p:txBody>
          <a:bodyPr>
            <a:normAutofit/>
          </a:bodyPr>
          <a:lstStyle/>
          <a:p>
            <a:r>
              <a:rPr lang="en-US" b="1" dirty="0"/>
              <a:t>Do the bridges along the corridor provide enough lateral width for shoulder use?</a:t>
            </a:r>
          </a:p>
          <a:p>
            <a:pPr lvl="1"/>
            <a:r>
              <a:rPr lang="en-US" b="1" dirty="0"/>
              <a:t>If not, is widening an option?</a:t>
            </a:r>
          </a:p>
          <a:p>
            <a:r>
              <a:rPr lang="en-US" b="1" dirty="0"/>
              <a:t>Is the length of the HSR segment long enough to provide meaningful congestion relief?</a:t>
            </a:r>
          </a:p>
          <a:p>
            <a:pPr lvl="1"/>
            <a:r>
              <a:rPr lang="en-US" b="1" dirty="0"/>
              <a:t>If not, is the segment addressing an acute bottleneck?</a:t>
            </a:r>
          </a:p>
          <a:p>
            <a:endParaRPr lang="en-US" sz="3200" b="1" dirty="0"/>
          </a:p>
          <a:p>
            <a:pPr lvl="1"/>
            <a:endParaRPr lang="en-US" b="1" dirty="0"/>
          </a:p>
        </p:txBody>
      </p:sp>
      <p:sp>
        <p:nvSpPr>
          <p:cNvPr id="6" name="Content Placeholder 2"/>
          <p:cNvSpPr txBox="1">
            <a:spLocks/>
          </p:cNvSpPr>
          <p:nvPr/>
        </p:nvSpPr>
        <p:spPr>
          <a:xfrm>
            <a:off x="6223518" y="960120"/>
            <a:ext cx="5700258" cy="49022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87032"/>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28703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28703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28703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87032"/>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Can safety concerns be resolved?</a:t>
            </a:r>
          </a:p>
          <a:p>
            <a:pPr lvl="1"/>
            <a:r>
              <a:rPr lang="en-US" b="1" dirty="0"/>
              <a:t>Can ramp merge visibility and merging distance issues be resolved?</a:t>
            </a:r>
          </a:p>
          <a:p>
            <a:pPr lvl="1"/>
            <a:r>
              <a:rPr lang="en-US" b="1" dirty="0"/>
              <a:t>Can substandard geometry be mitigated through lower speeds, vehicle restrictions, or ATM?</a:t>
            </a:r>
          </a:p>
          <a:p>
            <a:pPr lvl="1"/>
            <a:r>
              <a:rPr lang="en-US" b="1" dirty="0"/>
              <a:t>Can the concerns of emergency first-responders and maintenance personnel be resolved?</a:t>
            </a:r>
          </a:p>
          <a:p>
            <a:endParaRPr lang="en-US" sz="3200" b="1" dirty="0"/>
          </a:p>
          <a:p>
            <a:pPr lvl="1"/>
            <a:endParaRPr lang="en-US" b="1" dirty="0"/>
          </a:p>
        </p:txBody>
      </p:sp>
      <p:pic>
        <p:nvPicPr>
          <p:cNvPr id="3" name="Picture 2"/>
          <p:cNvPicPr>
            <a:picLocks noChangeAspect="1"/>
          </p:cNvPicPr>
          <p:nvPr/>
        </p:nvPicPr>
        <p:blipFill>
          <a:blip r:embed="rId2"/>
          <a:stretch>
            <a:fillRect/>
          </a:stretch>
        </p:blipFill>
        <p:spPr>
          <a:xfrm>
            <a:off x="5461829" y="4413379"/>
            <a:ext cx="1053636" cy="152545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38929817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156662"/>
            <a:ext cx="11490960" cy="802433"/>
          </a:xfrm>
        </p:spPr>
        <p:txBody>
          <a:bodyPr>
            <a:normAutofit/>
          </a:bodyPr>
          <a:lstStyle/>
          <a:p>
            <a:r>
              <a:rPr lang="en-US" b="1" dirty="0">
                <a:solidFill>
                  <a:srgbClr val="7030A0"/>
                </a:solidFill>
              </a:rPr>
              <a:t>Potentially Good HSR Candidates</a:t>
            </a:r>
          </a:p>
        </p:txBody>
      </p:sp>
      <p:sp>
        <p:nvSpPr>
          <p:cNvPr id="5" name="Content Placeholder 2"/>
          <p:cNvSpPr>
            <a:spLocks noGrp="1"/>
          </p:cNvSpPr>
          <p:nvPr>
            <p:ph idx="1"/>
          </p:nvPr>
        </p:nvSpPr>
        <p:spPr>
          <a:xfrm>
            <a:off x="338328" y="959095"/>
            <a:ext cx="5577840" cy="4902209"/>
          </a:xfrm>
        </p:spPr>
        <p:txBody>
          <a:bodyPr>
            <a:normAutofit/>
          </a:bodyPr>
          <a:lstStyle/>
          <a:p>
            <a:r>
              <a:rPr lang="en-US" b="1" dirty="0"/>
              <a:t>Reliable and repeatable periods of congestion</a:t>
            </a:r>
          </a:p>
          <a:p>
            <a:r>
              <a:rPr lang="en-US" b="1" dirty="0"/>
              <a:t>Lateral width to accommodate HSR implementation</a:t>
            </a:r>
          </a:p>
          <a:p>
            <a:r>
              <a:rPr lang="en-US" b="1" dirty="0"/>
              <a:t>Minimal widening of bridges along the corridor</a:t>
            </a:r>
          </a:p>
          <a:p>
            <a:r>
              <a:rPr lang="en-US" b="1" dirty="0"/>
              <a:t>Minimal corrections to overhead bridges in order to fit the HSR cross section under</a:t>
            </a:r>
          </a:p>
          <a:p>
            <a:pPr lvl="1"/>
            <a:endParaRPr lang="en-US" b="1" dirty="0"/>
          </a:p>
        </p:txBody>
      </p:sp>
      <p:sp>
        <p:nvSpPr>
          <p:cNvPr id="6" name="Content Placeholder 2"/>
          <p:cNvSpPr txBox="1">
            <a:spLocks/>
          </p:cNvSpPr>
          <p:nvPr/>
        </p:nvSpPr>
        <p:spPr>
          <a:xfrm>
            <a:off x="6223518" y="960120"/>
            <a:ext cx="5700258" cy="49022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87032"/>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28703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28703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28703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87032"/>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Prefer a long corridor for HSR implementation</a:t>
            </a:r>
          </a:p>
          <a:p>
            <a:r>
              <a:rPr lang="en-US" b="1" dirty="0"/>
              <a:t>Prefer full-depth existing shoulders</a:t>
            </a:r>
          </a:p>
          <a:p>
            <a:r>
              <a:rPr lang="en-US" b="1" dirty="0"/>
              <a:t>Prefer ITS-compatible corridor</a:t>
            </a:r>
          </a:p>
          <a:p>
            <a:r>
              <a:rPr lang="en-US" b="1" dirty="0"/>
              <a:t>Prefer tangential alignments or horizontal curves where HSR is on the outside</a:t>
            </a:r>
          </a:p>
          <a:p>
            <a:r>
              <a:rPr lang="en-US" b="1" dirty="0"/>
              <a:t>Prefer to minimize R/W impacts</a:t>
            </a:r>
          </a:p>
          <a:p>
            <a:pPr lvl="1"/>
            <a:endParaRPr lang="en-US" b="1" dirty="0"/>
          </a:p>
        </p:txBody>
      </p:sp>
      <p:pic>
        <p:nvPicPr>
          <p:cNvPr id="7" name="Picture 6"/>
          <p:cNvPicPr>
            <a:picLocks noChangeAspect="1"/>
          </p:cNvPicPr>
          <p:nvPr/>
        </p:nvPicPr>
        <p:blipFill>
          <a:blip r:embed="rId2"/>
          <a:stretch>
            <a:fillRect/>
          </a:stretch>
        </p:blipFill>
        <p:spPr>
          <a:xfrm>
            <a:off x="4877822" y="5529360"/>
            <a:ext cx="2405876" cy="1134377"/>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30435328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156662"/>
            <a:ext cx="11490960" cy="802433"/>
          </a:xfrm>
        </p:spPr>
        <p:txBody>
          <a:bodyPr>
            <a:normAutofit/>
          </a:bodyPr>
          <a:lstStyle/>
          <a:p>
            <a:r>
              <a:rPr lang="en-US" b="1" dirty="0">
                <a:solidFill>
                  <a:srgbClr val="7030A0"/>
                </a:solidFill>
              </a:rPr>
              <a:t>Questions?</a:t>
            </a:r>
          </a:p>
        </p:txBody>
      </p:sp>
      <p:sp>
        <p:nvSpPr>
          <p:cNvPr id="5" name="TextBox 4"/>
          <p:cNvSpPr txBox="1"/>
          <p:nvPr/>
        </p:nvSpPr>
        <p:spPr>
          <a:xfrm>
            <a:off x="6172200" y="1447800"/>
            <a:ext cx="6019800" cy="4185761"/>
          </a:xfrm>
          <a:prstGeom prst="rect">
            <a:avLst/>
          </a:prstGeom>
          <a:noFill/>
        </p:spPr>
        <p:txBody>
          <a:bodyPr wrap="square" rtlCol="0">
            <a:spAutoFit/>
          </a:bodyPr>
          <a:lstStyle/>
          <a:p>
            <a:r>
              <a:rPr lang="en-US" sz="3600" b="1" dirty="0"/>
              <a:t>Contact:</a:t>
            </a:r>
          </a:p>
          <a:p>
            <a:endParaRPr lang="en-US" sz="3600" b="1" dirty="0"/>
          </a:p>
          <a:p>
            <a:r>
              <a:rPr lang="en-US" sz="3600" b="1" dirty="0"/>
              <a:t>Brian Toombs, PE</a:t>
            </a:r>
          </a:p>
          <a:p>
            <a:r>
              <a:rPr lang="en-US" sz="3600" dirty="0"/>
              <a:t>Burgess &amp; </a:t>
            </a:r>
            <a:r>
              <a:rPr lang="en-US" sz="3600" dirty="0" err="1"/>
              <a:t>Niple</a:t>
            </a:r>
            <a:r>
              <a:rPr lang="en-US" sz="3600" dirty="0"/>
              <a:t>, Inc.</a:t>
            </a:r>
          </a:p>
          <a:p>
            <a:r>
              <a:rPr lang="en-US" sz="3600" dirty="0"/>
              <a:t>614.459.2050 (o)</a:t>
            </a:r>
          </a:p>
          <a:p>
            <a:r>
              <a:rPr lang="en-US" sz="3600" dirty="0"/>
              <a:t>614.946.9343 (c)</a:t>
            </a:r>
          </a:p>
          <a:p>
            <a:r>
              <a:rPr lang="en-US" sz="3200" dirty="0">
                <a:hlinkClick r:id="rId3"/>
              </a:rPr>
              <a:t>Brian.toombs@burgessniple.com</a:t>
            </a:r>
            <a:r>
              <a:rPr lang="en-US" sz="2800" dirty="0"/>
              <a:t> </a:t>
            </a:r>
          </a:p>
          <a:p>
            <a:endParaRPr lang="en-US" dirty="0"/>
          </a:p>
        </p:txBody>
      </p:sp>
      <p:pic>
        <p:nvPicPr>
          <p:cNvPr id="6" name="Picture 5"/>
          <p:cNvPicPr>
            <a:picLocks noChangeAspect="1"/>
          </p:cNvPicPr>
          <p:nvPr/>
        </p:nvPicPr>
        <p:blipFill>
          <a:blip r:embed="rId4"/>
          <a:stretch>
            <a:fillRect/>
          </a:stretch>
        </p:blipFill>
        <p:spPr>
          <a:xfrm>
            <a:off x="335279" y="1261586"/>
            <a:ext cx="5263415" cy="541683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17755951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156662"/>
            <a:ext cx="11490960" cy="802433"/>
          </a:xfrm>
        </p:spPr>
        <p:txBody>
          <a:bodyPr>
            <a:normAutofit/>
          </a:bodyPr>
          <a:lstStyle/>
          <a:p>
            <a:r>
              <a:rPr lang="en-US" b="1" dirty="0">
                <a:solidFill>
                  <a:srgbClr val="7030A0"/>
                </a:solidFill>
              </a:rPr>
              <a:t>Extra Slides</a:t>
            </a:r>
          </a:p>
        </p:txBody>
      </p:sp>
    </p:spTree>
    <p:extLst>
      <p:ext uri="{BB962C8B-B14F-4D97-AF65-F5344CB8AC3E}">
        <p14:creationId xmlns:p14="http://schemas.microsoft.com/office/powerpoint/2010/main" val="22522323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Where is HSR Implemented?</a:t>
            </a:r>
          </a:p>
        </p:txBody>
      </p:sp>
      <p:pic>
        <p:nvPicPr>
          <p:cNvPr id="3" name="Picture 2"/>
          <p:cNvPicPr>
            <a:picLocks/>
          </p:cNvPicPr>
          <p:nvPr/>
        </p:nvPicPr>
        <p:blipFill>
          <a:blip r:embed="rId2"/>
          <a:stretch>
            <a:fillRect/>
          </a:stretch>
        </p:blipFill>
        <p:spPr>
          <a:xfrm>
            <a:off x="0" y="1524000"/>
            <a:ext cx="12188952" cy="4724400"/>
          </a:xfrm>
          <a:prstGeom prst="rect">
            <a:avLst/>
          </a:prstGeom>
        </p:spPr>
      </p:pic>
      <p:pic>
        <p:nvPicPr>
          <p:cNvPr id="5" name="Picture 4"/>
          <p:cNvPicPr>
            <a:picLocks noChangeAspect="1"/>
          </p:cNvPicPr>
          <p:nvPr/>
        </p:nvPicPr>
        <p:blipFill>
          <a:blip r:embed="rId3"/>
          <a:stretch>
            <a:fillRect/>
          </a:stretch>
        </p:blipFill>
        <p:spPr>
          <a:xfrm>
            <a:off x="0" y="967667"/>
            <a:ext cx="12192000" cy="561975"/>
          </a:xfrm>
          <a:prstGeom prst="rect">
            <a:avLst/>
          </a:prstGeom>
        </p:spPr>
      </p:pic>
      <p:sp>
        <p:nvSpPr>
          <p:cNvPr id="6" name="TextBox 5"/>
          <p:cNvSpPr txBox="1"/>
          <p:nvPr/>
        </p:nvSpPr>
        <p:spPr>
          <a:xfrm>
            <a:off x="0" y="6299454"/>
            <a:ext cx="9658350" cy="369332"/>
          </a:xfrm>
          <a:prstGeom prst="rect">
            <a:avLst/>
          </a:prstGeom>
          <a:noFill/>
        </p:spPr>
        <p:txBody>
          <a:bodyPr wrap="square" rtlCol="0">
            <a:spAutoFit/>
          </a:bodyPr>
          <a:lstStyle/>
          <a:p>
            <a:r>
              <a:rPr lang="en-US" b="1" i="1" dirty="0"/>
              <a:t>Source: FHWA (Use of Freeway Shoulders for Travel)</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514901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Origin of HSR</a:t>
            </a:r>
          </a:p>
        </p:txBody>
      </p:sp>
      <p:sp>
        <p:nvSpPr>
          <p:cNvPr id="7" name="Content Placeholder 2"/>
          <p:cNvSpPr>
            <a:spLocks noGrp="1"/>
          </p:cNvSpPr>
          <p:nvPr>
            <p:ph idx="1"/>
          </p:nvPr>
        </p:nvSpPr>
        <p:spPr>
          <a:xfrm>
            <a:off x="338328" y="960119"/>
            <a:ext cx="5577840" cy="5479869"/>
          </a:xfrm>
        </p:spPr>
        <p:txBody>
          <a:bodyPr>
            <a:normAutofit/>
          </a:bodyPr>
          <a:lstStyle/>
          <a:p>
            <a:r>
              <a:rPr lang="en-US" b="1" dirty="0"/>
              <a:t>Active Traffic Management</a:t>
            </a:r>
          </a:p>
          <a:p>
            <a:pPr lvl="1"/>
            <a:r>
              <a:rPr lang="en-US" b="1" dirty="0"/>
              <a:t>Dynamic Speed Limits</a:t>
            </a:r>
          </a:p>
          <a:p>
            <a:pPr lvl="1"/>
            <a:r>
              <a:rPr lang="en-US" b="1" dirty="0"/>
              <a:t>Adaptive Ramp Metering</a:t>
            </a:r>
          </a:p>
          <a:p>
            <a:pPr lvl="1"/>
            <a:r>
              <a:rPr lang="en-US" b="1" dirty="0"/>
              <a:t>Dynamic Lane Assignments</a:t>
            </a:r>
          </a:p>
          <a:p>
            <a:pPr lvl="1"/>
            <a:r>
              <a:rPr lang="en-US" b="1" dirty="0"/>
              <a:t>Queue Warning</a:t>
            </a:r>
          </a:p>
          <a:p>
            <a:pPr lvl="1"/>
            <a:r>
              <a:rPr lang="en-US" b="1" dirty="0"/>
              <a:t>Dynamic Rerouting</a:t>
            </a:r>
          </a:p>
          <a:p>
            <a:pPr lvl="1"/>
            <a:r>
              <a:rPr lang="en-US" b="1" dirty="0"/>
              <a:t>Adaptive Traffic Signal Control</a:t>
            </a:r>
          </a:p>
          <a:p>
            <a:pPr lvl="1"/>
            <a:r>
              <a:rPr lang="en-US" b="1" dirty="0">
                <a:solidFill>
                  <a:srgbClr val="FF0000"/>
                </a:solidFill>
              </a:rPr>
              <a:t>Dynamic Lane Use/Shoulder Control</a:t>
            </a:r>
          </a:p>
        </p:txBody>
      </p:sp>
      <p:pic>
        <p:nvPicPr>
          <p:cNvPr id="5" name="Picture 4"/>
          <p:cNvPicPr>
            <a:picLocks/>
          </p:cNvPicPr>
          <p:nvPr/>
        </p:nvPicPr>
        <p:blipFill>
          <a:blip r:embed="rId2"/>
          <a:stretch>
            <a:fillRect/>
          </a:stretch>
        </p:blipFill>
        <p:spPr>
          <a:xfrm>
            <a:off x="6254496" y="959095"/>
            <a:ext cx="5577840" cy="490118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6321931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3"/>
          <a:stretch>
            <a:fillRect/>
          </a:stretch>
        </p:blipFill>
        <p:spPr>
          <a:xfrm>
            <a:off x="338328" y="960120"/>
            <a:ext cx="5577840" cy="5294376"/>
          </a:xfrm>
          <a:prstGeom prst="rect">
            <a:avLst/>
          </a:prstGeom>
        </p:spPr>
      </p:pic>
      <p:sp>
        <p:nvSpPr>
          <p:cNvPr id="2" name="Title 1"/>
          <p:cNvSpPr>
            <a:spLocks noGrp="1"/>
          </p:cNvSpPr>
          <p:nvPr>
            <p:ph type="title"/>
          </p:nvPr>
        </p:nvSpPr>
        <p:spPr>
          <a:xfrm>
            <a:off x="338328" y="156662"/>
            <a:ext cx="11494008" cy="802433"/>
          </a:xfrm>
        </p:spPr>
        <p:txBody>
          <a:bodyPr/>
          <a:lstStyle/>
          <a:p>
            <a:r>
              <a:rPr lang="en-US" b="1" dirty="0">
                <a:solidFill>
                  <a:srgbClr val="7030A0"/>
                </a:solidFill>
              </a:rPr>
              <a:t>Where is HSR Implemented?</a:t>
            </a:r>
          </a:p>
        </p:txBody>
      </p:sp>
      <p:sp>
        <p:nvSpPr>
          <p:cNvPr id="5" name="TextBox 4"/>
          <p:cNvSpPr txBox="1"/>
          <p:nvPr/>
        </p:nvSpPr>
        <p:spPr>
          <a:xfrm>
            <a:off x="685801" y="5863590"/>
            <a:ext cx="4465320" cy="338554"/>
          </a:xfrm>
          <a:prstGeom prst="rect">
            <a:avLst/>
          </a:prstGeom>
          <a:solidFill>
            <a:schemeClr val="bg1">
              <a:alpha val="75000"/>
            </a:schemeClr>
          </a:solidFill>
        </p:spPr>
        <p:txBody>
          <a:bodyPr wrap="square" rtlCol="0">
            <a:spAutoFit/>
          </a:bodyPr>
          <a:lstStyle/>
          <a:p>
            <a:pPr algn="ctr"/>
            <a:r>
              <a:rPr lang="en-US" sz="1600" b="1" dirty="0">
                <a:solidFill>
                  <a:srgbClr val="7030A0"/>
                </a:solidFill>
              </a:rPr>
              <a:t>I-95 in Boston, Massachusetts – Static; Right Side</a:t>
            </a:r>
          </a:p>
        </p:txBody>
      </p:sp>
      <p:pic>
        <p:nvPicPr>
          <p:cNvPr id="7" name="Picture 6"/>
          <p:cNvPicPr>
            <a:picLocks/>
          </p:cNvPicPr>
          <p:nvPr/>
        </p:nvPicPr>
        <p:blipFill>
          <a:blip r:embed="rId4"/>
          <a:stretch>
            <a:fillRect/>
          </a:stretch>
        </p:blipFill>
        <p:spPr>
          <a:xfrm>
            <a:off x="6254496" y="960120"/>
            <a:ext cx="5577840" cy="2361578"/>
          </a:xfrm>
          <a:prstGeom prst="rect">
            <a:avLst/>
          </a:prstGeom>
        </p:spPr>
      </p:pic>
      <p:pic>
        <p:nvPicPr>
          <p:cNvPr id="8" name="Picture 7"/>
          <p:cNvPicPr>
            <a:picLocks noChangeAspect="1"/>
          </p:cNvPicPr>
          <p:nvPr/>
        </p:nvPicPr>
        <p:blipFill>
          <a:blip r:embed="rId5"/>
          <a:stretch>
            <a:fillRect/>
          </a:stretch>
        </p:blipFill>
        <p:spPr>
          <a:xfrm>
            <a:off x="6263640" y="3417989"/>
            <a:ext cx="3928109" cy="283650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22640017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3"/>
          <a:stretch>
            <a:fillRect/>
          </a:stretch>
        </p:blipFill>
        <p:spPr>
          <a:xfrm>
            <a:off x="338328" y="960120"/>
            <a:ext cx="11494008" cy="4901184"/>
          </a:xfrm>
          <a:prstGeom prst="rect">
            <a:avLst/>
          </a:prstGeom>
        </p:spPr>
      </p:pic>
      <p:sp>
        <p:nvSpPr>
          <p:cNvPr id="3" name="Right Arrow 2"/>
          <p:cNvSpPr/>
          <p:nvPr/>
        </p:nvSpPr>
        <p:spPr>
          <a:xfrm rot="20019806">
            <a:off x="7372355" y="3177208"/>
            <a:ext cx="1009934" cy="23201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20019806">
            <a:off x="7559386" y="3374226"/>
            <a:ext cx="1009934" cy="2320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20019806">
            <a:off x="7747120" y="3571244"/>
            <a:ext cx="1009934" cy="2320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20019806">
            <a:off x="7934856" y="3784692"/>
            <a:ext cx="1009934" cy="2320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9232664">
            <a:off x="6409402" y="4710323"/>
            <a:ext cx="1009934" cy="2320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9232664">
            <a:off x="6227402" y="4500667"/>
            <a:ext cx="1009934" cy="2320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9232664">
            <a:off x="6034440" y="4281473"/>
            <a:ext cx="1009934" cy="2320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9232664">
            <a:off x="5857138" y="4080663"/>
            <a:ext cx="1009934" cy="23201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413709" y="4987774"/>
            <a:ext cx="4692566" cy="1477328"/>
          </a:xfrm>
          <a:prstGeom prst="rect">
            <a:avLst/>
          </a:prstGeom>
          <a:solidFill>
            <a:schemeClr val="bg1"/>
          </a:solidFill>
        </p:spPr>
        <p:txBody>
          <a:bodyPr wrap="square" rtlCol="0">
            <a:spAutoFit/>
          </a:bodyPr>
          <a:lstStyle/>
          <a:p>
            <a:r>
              <a:rPr lang="en-US" dirty="0"/>
              <a:t>	        Existing Lane</a:t>
            </a:r>
          </a:p>
          <a:p>
            <a:endParaRPr lang="en-US" dirty="0"/>
          </a:p>
          <a:p>
            <a:r>
              <a:rPr lang="en-US" dirty="0"/>
              <a:t>	        New Perm. Lane</a:t>
            </a:r>
          </a:p>
          <a:p>
            <a:endParaRPr lang="en-US" dirty="0"/>
          </a:p>
          <a:p>
            <a:r>
              <a:rPr lang="en-US" dirty="0"/>
              <a:t>	        HSR/Ex. Shoulder</a:t>
            </a:r>
          </a:p>
        </p:txBody>
      </p:sp>
      <p:sp>
        <p:nvSpPr>
          <p:cNvPr id="12" name="Right Arrow 11"/>
          <p:cNvSpPr/>
          <p:nvPr/>
        </p:nvSpPr>
        <p:spPr>
          <a:xfrm>
            <a:off x="7600739" y="5068787"/>
            <a:ext cx="1009934" cy="2320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7600739" y="5614925"/>
            <a:ext cx="1009934" cy="23201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7600739" y="6149506"/>
            <a:ext cx="1009934" cy="23201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21214810">
            <a:off x="3950014" y="5918427"/>
            <a:ext cx="1009934" cy="2320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21214810">
            <a:off x="3768014" y="5708771"/>
            <a:ext cx="1009934" cy="2320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21214810">
            <a:off x="3575052" y="5489577"/>
            <a:ext cx="1009934" cy="2320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21214810">
            <a:off x="3397750" y="5288767"/>
            <a:ext cx="1009934" cy="23201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p:cNvSpPr>
            <a:spLocks noGrp="1"/>
          </p:cNvSpPr>
          <p:nvPr>
            <p:ph type="title"/>
          </p:nvPr>
        </p:nvSpPr>
        <p:spPr>
          <a:xfrm>
            <a:off x="338328" y="156662"/>
            <a:ext cx="11494008" cy="802433"/>
          </a:xfrm>
        </p:spPr>
        <p:txBody>
          <a:bodyPr/>
          <a:lstStyle/>
          <a:p>
            <a:r>
              <a:rPr lang="en-US" b="1" dirty="0">
                <a:solidFill>
                  <a:srgbClr val="7030A0"/>
                </a:solidFill>
              </a:rPr>
              <a:t>HSR Lane Termination</a:t>
            </a:r>
          </a:p>
        </p:txBody>
      </p:sp>
      <p:pic>
        <p:nvPicPr>
          <p:cNvPr id="26" name="Picture 25"/>
          <p:cNvPicPr>
            <a:picLocks noChangeAspect="1"/>
          </p:cNvPicPr>
          <p:nvPr/>
        </p:nvPicPr>
        <p:blipFill>
          <a:blip r:embed="rId4"/>
          <a:stretch>
            <a:fillRect/>
          </a:stretch>
        </p:blipFill>
        <p:spPr>
          <a:xfrm>
            <a:off x="492344" y="1228862"/>
            <a:ext cx="5889483" cy="1923986"/>
          </a:xfrm>
          <a:prstGeom prst="rect">
            <a:avLst/>
          </a:prstGeom>
        </p:spPr>
      </p:pic>
      <p:sp>
        <p:nvSpPr>
          <p:cNvPr id="27" name="Rectangle 26"/>
          <p:cNvSpPr/>
          <p:nvPr/>
        </p:nvSpPr>
        <p:spPr>
          <a:xfrm rot="20059556">
            <a:off x="6660121" y="3171898"/>
            <a:ext cx="932783" cy="414160"/>
          </a:xfrm>
          <a:prstGeom prst="rect">
            <a:avLst/>
          </a:prstGeom>
          <a:solidFill>
            <a:srgbClr val="00B050">
              <a:alpha val="25000"/>
            </a:srgb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33764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Safety Analysis – Case Study in Ohio</a:t>
            </a:r>
          </a:p>
        </p:txBody>
      </p:sp>
      <p:graphicFrame>
        <p:nvGraphicFramePr>
          <p:cNvPr id="8" name="Chart 7">
            <a:extLst>
              <a:ext uri="{FF2B5EF4-FFF2-40B4-BE49-F238E27FC236}">
                <a16:creationId xmlns:a16="http://schemas.microsoft.com/office/drawing/2014/main" id="{C3438EAA-02D7-42BA-AFA4-E3545015C281}"/>
              </a:ext>
            </a:extLst>
          </p:cNvPr>
          <p:cNvGraphicFramePr>
            <a:graphicFrameLocks/>
          </p:cNvGraphicFramePr>
          <p:nvPr>
            <p:extLst/>
          </p:nvPr>
        </p:nvGraphicFramePr>
        <p:xfrm>
          <a:off x="-13134" y="1769807"/>
          <a:ext cx="10515600" cy="5088193"/>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40FCFB1-8190-40AC-B78B-92670485A4B8}"/>
              </a:ext>
            </a:extLst>
          </p:cNvPr>
          <p:cNvSpPr txBox="1"/>
          <p:nvPr/>
        </p:nvSpPr>
        <p:spPr>
          <a:xfrm>
            <a:off x="6264377" y="2044307"/>
            <a:ext cx="1773493"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67 Crashes</a:t>
            </a:r>
            <a:endPar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0C0EA9F-AF71-4724-85FE-2C2135B66419}"/>
              </a:ext>
            </a:extLst>
          </p:cNvPr>
          <p:cNvSpPr txBox="1"/>
          <p:nvPr/>
        </p:nvSpPr>
        <p:spPr>
          <a:xfrm>
            <a:off x="9902313" y="2761586"/>
            <a:ext cx="1773493"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138 Crashes</a:t>
            </a:r>
            <a:endPar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1D4A839-278E-4665-A539-5323B7610B1E}"/>
              </a:ext>
            </a:extLst>
          </p:cNvPr>
          <p:cNvSpPr txBox="1"/>
          <p:nvPr/>
        </p:nvSpPr>
        <p:spPr>
          <a:xfrm>
            <a:off x="6767052" y="3485345"/>
            <a:ext cx="1773493"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77 Crashes</a:t>
            </a:r>
            <a:endPar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1C28C23-51E1-40E1-9F96-28215F49BC99}"/>
              </a:ext>
            </a:extLst>
          </p:cNvPr>
          <p:cNvSpPr txBox="1"/>
          <p:nvPr/>
        </p:nvSpPr>
        <p:spPr>
          <a:xfrm>
            <a:off x="6653980" y="4154786"/>
            <a:ext cx="1773493"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40 Crashes</a:t>
            </a:r>
            <a:endPar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0291CC7-0C09-46ED-8944-F186AAB17AA6}"/>
              </a:ext>
            </a:extLst>
          </p:cNvPr>
          <p:cNvSpPr txBox="1"/>
          <p:nvPr/>
        </p:nvSpPr>
        <p:spPr>
          <a:xfrm>
            <a:off x="1092609" y="1182241"/>
            <a:ext cx="10583197"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Crashes along </a:t>
            </a:r>
            <a:r>
              <a:rPr lang="en-US" sz="24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EB</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I-670 between 2014 and 2016 (282 Total Crashes)</a:t>
            </a:r>
            <a:endPar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34331937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156662"/>
            <a:ext cx="11490960" cy="802433"/>
          </a:xfrm>
        </p:spPr>
        <p:txBody>
          <a:bodyPr>
            <a:normAutofit/>
          </a:bodyPr>
          <a:lstStyle/>
          <a:p>
            <a:r>
              <a:rPr lang="en-US" b="1" dirty="0">
                <a:solidFill>
                  <a:srgbClr val="7030A0"/>
                </a:solidFill>
              </a:rPr>
              <a:t>Public Outreach</a:t>
            </a:r>
          </a:p>
        </p:txBody>
      </p:sp>
      <p:pic>
        <p:nvPicPr>
          <p:cNvPr id="3" name="Picture 2"/>
          <p:cNvPicPr>
            <a:picLocks/>
          </p:cNvPicPr>
          <p:nvPr/>
        </p:nvPicPr>
        <p:blipFill>
          <a:blip r:embed="rId3"/>
          <a:stretch>
            <a:fillRect/>
          </a:stretch>
        </p:blipFill>
        <p:spPr>
          <a:xfrm>
            <a:off x="338328" y="960120"/>
            <a:ext cx="5577840" cy="5294376"/>
          </a:xfrm>
          <a:prstGeom prst="rect">
            <a:avLst/>
          </a:prstGeom>
        </p:spPr>
      </p:pic>
      <p:pic>
        <p:nvPicPr>
          <p:cNvPr id="5" name="Picture 4"/>
          <p:cNvPicPr>
            <a:picLocks/>
          </p:cNvPicPr>
          <p:nvPr/>
        </p:nvPicPr>
        <p:blipFill>
          <a:blip r:embed="rId4"/>
          <a:stretch>
            <a:fillRect/>
          </a:stretch>
        </p:blipFill>
        <p:spPr>
          <a:xfrm>
            <a:off x="6254496" y="960120"/>
            <a:ext cx="5577840" cy="5294376"/>
          </a:xfrm>
          <a:prstGeom prst="rect">
            <a:avLst/>
          </a:prstGeom>
        </p:spPr>
      </p:pic>
      <p:sp>
        <p:nvSpPr>
          <p:cNvPr id="6" name="TextBox 5"/>
          <p:cNvSpPr txBox="1"/>
          <p:nvPr/>
        </p:nvSpPr>
        <p:spPr>
          <a:xfrm>
            <a:off x="2068376" y="6294276"/>
            <a:ext cx="2117743" cy="338554"/>
          </a:xfrm>
          <a:prstGeom prst="rect">
            <a:avLst/>
          </a:prstGeom>
          <a:solidFill>
            <a:schemeClr val="bg1">
              <a:lumMod val="75000"/>
            </a:schemeClr>
          </a:solidFill>
        </p:spPr>
        <p:txBody>
          <a:bodyPr wrap="square" rtlCol="0">
            <a:spAutoFit/>
          </a:bodyPr>
          <a:lstStyle/>
          <a:p>
            <a:pPr algn="ctr"/>
            <a:r>
              <a:rPr lang="en-US" sz="1600" b="1" dirty="0">
                <a:solidFill>
                  <a:srgbClr val="7030A0"/>
                </a:solidFill>
              </a:rPr>
              <a:t>Washington DOT</a:t>
            </a:r>
          </a:p>
        </p:txBody>
      </p:sp>
      <p:sp>
        <p:nvSpPr>
          <p:cNvPr id="7" name="TextBox 6"/>
          <p:cNvSpPr txBox="1"/>
          <p:nvPr/>
        </p:nvSpPr>
        <p:spPr>
          <a:xfrm>
            <a:off x="7984544" y="6294276"/>
            <a:ext cx="2117743" cy="338554"/>
          </a:xfrm>
          <a:prstGeom prst="rect">
            <a:avLst/>
          </a:prstGeom>
          <a:solidFill>
            <a:schemeClr val="bg1">
              <a:lumMod val="75000"/>
            </a:schemeClr>
          </a:solidFill>
        </p:spPr>
        <p:txBody>
          <a:bodyPr wrap="square" rtlCol="0">
            <a:spAutoFit/>
          </a:bodyPr>
          <a:lstStyle/>
          <a:p>
            <a:pPr algn="ctr"/>
            <a:r>
              <a:rPr lang="en-US" sz="1600" b="1" dirty="0">
                <a:solidFill>
                  <a:srgbClr val="7030A0"/>
                </a:solidFill>
              </a:rPr>
              <a:t>Virginia DOT</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35087938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Incident Management</a:t>
            </a:r>
          </a:p>
        </p:txBody>
      </p:sp>
      <p:pic>
        <p:nvPicPr>
          <p:cNvPr id="3" name="Picture 2"/>
          <p:cNvPicPr>
            <a:picLocks/>
          </p:cNvPicPr>
          <p:nvPr/>
        </p:nvPicPr>
        <p:blipFill>
          <a:blip r:embed="rId3"/>
          <a:stretch>
            <a:fillRect/>
          </a:stretch>
        </p:blipFill>
        <p:spPr>
          <a:xfrm>
            <a:off x="338328" y="960120"/>
            <a:ext cx="11494008" cy="529437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2585626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3"/>
          <a:stretch>
            <a:fillRect/>
          </a:stretch>
        </p:blipFill>
        <p:spPr>
          <a:xfrm>
            <a:off x="338328" y="960120"/>
            <a:ext cx="11494008" cy="5294376"/>
          </a:xfrm>
          <a:prstGeom prst="rect">
            <a:avLst/>
          </a:prstGeom>
        </p:spPr>
      </p:pic>
      <p:sp>
        <p:nvSpPr>
          <p:cNvPr id="2" name="Title 1"/>
          <p:cNvSpPr>
            <a:spLocks noGrp="1"/>
          </p:cNvSpPr>
          <p:nvPr>
            <p:ph type="title"/>
          </p:nvPr>
        </p:nvSpPr>
        <p:spPr>
          <a:xfrm>
            <a:off x="338328" y="156662"/>
            <a:ext cx="11494008" cy="802433"/>
          </a:xfrm>
        </p:spPr>
        <p:txBody>
          <a:bodyPr/>
          <a:lstStyle/>
          <a:p>
            <a:r>
              <a:rPr lang="en-US" b="1" dirty="0">
                <a:solidFill>
                  <a:srgbClr val="7030A0"/>
                </a:solidFill>
              </a:rPr>
              <a:t>Incident Management</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14851425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Incident Management - Ohio</a:t>
            </a:r>
          </a:p>
        </p:txBody>
      </p:sp>
      <p:pic>
        <p:nvPicPr>
          <p:cNvPr id="5" name="Picture 4"/>
          <p:cNvPicPr>
            <a:picLocks/>
          </p:cNvPicPr>
          <p:nvPr/>
        </p:nvPicPr>
        <p:blipFill>
          <a:blip r:embed="rId3"/>
          <a:stretch>
            <a:fillRect/>
          </a:stretch>
        </p:blipFill>
        <p:spPr>
          <a:xfrm>
            <a:off x="338328" y="960120"/>
            <a:ext cx="11494008" cy="529437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16133657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Incident Management - Ohio</a:t>
            </a:r>
          </a:p>
        </p:txBody>
      </p:sp>
      <p:pic>
        <p:nvPicPr>
          <p:cNvPr id="5" name="Picture 4"/>
          <p:cNvPicPr>
            <a:picLocks/>
          </p:cNvPicPr>
          <p:nvPr/>
        </p:nvPicPr>
        <p:blipFill>
          <a:blip r:embed="rId3"/>
          <a:stretch>
            <a:fillRect/>
          </a:stretch>
        </p:blipFill>
        <p:spPr>
          <a:xfrm>
            <a:off x="338328" y="960120"/>
            <a:ext cx="11494008" cy="529437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36453211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Other State’s Lessons Learned</a:t>
            </a:r>
          </a:p>
        </p:txBody>
      </p:sp>
      <p:pic>
        <p:nvPicPr>
          <p:cNvPr id="4" name="Picture 3"/>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338328" y="959095"/>
            <a:ext cx="11494008" cy="529437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13517952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Lessons Learned - Michigan</a:t>
            </a:r>
          </a:p>
        </p:txBody>
      </p:sp>
      <p:sp>
        <p:nvSpPr>
          <p:cNvPr id="7" name="Content Placeholder 2"/>
          <p:cNvSpPr>
            <a:spLocks noGrp="1"/>
          </p:cNvSpPr>
          <p:nvPr>
            <p:ph idx="1"/>
          </p:nvPr>
        </p:nvSpPr>
        <p:spPr>
          <a:xfrm>
            <a:off x="338327" y="959095"/>
            <a:ext cx="8731027" cy="4902209"/>
          </a:xfrm>
        </p:spPr>
        <p:txBody>
          <a:bodyPr>
            <a:normAutofit/>
          </a:bodyPr>
          <a:lstStyle/>
          <a:p>
            <a:r>
              <a:rPr lang="en-US" b="1" dirty="0"/>
              <a:t>Keep It Simple</a:t>
            </a:r>
          </a:p>
          <a:p>
            <a:pPr lvl="1"/>
            <a:r>
              <a:rPr lang="en-US" b="1" dirty="0"/>
              <a:t>Software can be complicated; simplify the number of strategies</a:t>
            </a:r>
          </a:p>
          <a:p>
            <a:pPr lvl="1"/>
            <a:r>
              <a:rPr lang="en-US" b="1" dirty="0"/>
              <a:t>External controller for the DMS allows easier maintenance and smaller/cheaper signs</a:t>
            </a:r>
          </a:p>
          <a:p>
            <a:r>
              <a:rPr lang="en-US" b="1" dirty="0"/>
              <a:t>Budget Actual Costs of Project</a:t>
            </a:r>
          </a:p>
          <a:p>
            <a:pPr lvl="1"/>
            <a:r>
              <a:rPr lang="en-US" b="1" dirty="0"/>
              <a:t>Include maintenance costs when determining budget</a:t>
            </a:r>
          </a:p>
          <a:p>
            <a:pPr lvl="1"/>
            <a:r>
              <a:rPr lang="en-US" b="1" dirty="0"/>
              <a:t>Include training budget for TMC personnel</a:t>
            </a:r>
          </a:p>
          <a:p>
            <a:r>
              <a:rPr lang="en-US" b="1" dirty="0"/>
              <a:t>Engage FHWA</a:t>
            </a:r>
          </a:p>
          <a:p>
            <a:pPr lvl="1"/>
            <a:r>
              <a:rPr lang="en-US" b="1" dirty="0"/>
              <a:t>Coordinate with FHWA early in the project</a:t>
            </a:r>
          </a:p>
          <a:p>
            <a:pPr lvl="1"/>
            <a:endParaRPr lang="en-US" b="1" dirty="0"/>
          </a:p>
        </p:txBody>
      </p:sp>
      <p:pic>
        <p:nvPicPr>
          <p:cNvPr id="3" name="Picture 2"/>
          <p:cNvPicPr>
            <a:picLocks noChangeAspect="1"/>
          </p:cNvPicPr>
          <p:nvPr/>
        </p:nvPicPr>
        <p:blipFill>
          <a:blip r:embed="rId3"/>
          <a:stretch>
            <a:fillRect/>
          </a:stretch>
        </p:blipFill>
        <p:spPr>
          <a:xfrm>
            <a:off x="8988758" y="156662"/>
            <a:ext cx="2924175" cy="92392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610740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Different HSR Concepts</a:t>
            </a:r>
          </a:p>
        </p:txBody>
      </p:sp>
      <p:sp>
        <p:nvSpPr>
          <p:cNvPr id="7" name="Content Placeholder 2"/>
          <p:cNvSpPr>
            <a:spLocks noGrp="1"/>
          </p:cNvSpPr>
          <p:nvPr>
            <p:ph idx="1"/>
          </p:nvPr>
        </p:nvSpPr>
        <p:spPr>
          <a:xfrm>
            <a:off x="338328" y="960120"/>
            <a:ext cx="5577840" cy="4901184"/>
          </a:xfrm>
        </p:spPr>
        <p:txBody>
          <a:bodyPr>
            <a:normAutofit/>
          </a:bodyPr>
          <a:lstStyle/>
          <a:p>
            <a:r>
              <a:rPr lang="en-US" b="1" dirty="0"/>
              <a:t>Left vs. Right</a:t>
            </a:r>
          </a:p>
          <a:p>
            <a:r>
              <a:rPr lang="en-US" b="1" dirty="0"/>
              <a:t>Dynamic vs. Static</a:t>
            </a:r>
          </a:p>
          <a:p>
            <a:r>
              <a:rPr lang="en-US" b="1" dirty="0"/>
              <a:t>Vehicle-Use Options</a:t>
            </a:r>
          </a:p>
          <a:p>
            <a:pPr lvl="1"/>
            <a:r>
              <a:rPr lang="en-US" b="1" dirty="0"/>
              <a:t>All vehicles</a:t>
            </a:r>
          </a:p>
          <a:p>
            <a:pPr lvl="1"/>
            <a:r>
              <a:rPr lang="en-US" b="1" dirty="0"/>
              <a:t>Transit only</a:t>
            </a:r>
          </a:p>
          <a:p>
            <a:pPr lvl="1"/>
            <a:r>
              <a:rPr lang="en-US" b="1" dirty="0"/>
              <a:t>Prohibit trucks</a:t>
            </a:r>
          </a:p>
          <a:p>
            <a:pPr lvl="1"/>
            <a:r>
              <a:rPr lang="en-US" b="1" dirty="0"/>
              <a:t>HOV/HOT</a:t>
            </a:r>
          </a:p>
          <a:p>
            <a:r>
              <a:rPr lang="en-US" b="1" dirty="0"/>
              <a:t>Speed Control Options</a:t>
            </a:r>
          </a:p>
          <a:p>
            <a:pPr lvl="1"/>
            <a:r>
              <a:rPr lang="en-US" b="1" dirty="0"/>
              <a:t>Same speed (as posted)</a:t>
            </a:r>
          </a:p>
          <a:p>
            <a:pPr lvl="1"/>
            <a:r>
              <a:rPr lang="en-US" b="1" dirty="0"/>
              <a:t>Reduced speed</a:t>
            </a:r>
          </a:p>
        </p:txBody>
      </p:sp>
      <p:pic>
        <p:nvPicPr>
          <p:cNvPr id="4" name="Picture 3"/>
          <p:cNvPicPr>
            <a:picLocks/>
          </p:cNvPicPr>
          <p:nvPr/>
        </p:nvPicPr>
        <p:blipFill>
          <a:blip r:embed="rId2"/>
          <a:stretch>
            <a:fillRect/>
          </a:stretch>
        </p:blipFill>
        <p:spPr>
          <a:xfrm>
            <a:off x="6254496" y="960120"/>
            <a:ext cx="5577840" cy="490118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35041309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Lessons Learned - Virginia</a:t>
            </a:r>
          </a:p>
        </p:txBody>
      </p:sp>
      <p:sp>
        <p:nvSpPr>
          <p:cNvPr id="7" name="Content Placeholder 2"/>
          <p:cNvSpPr>
            <a:spLocks noGrp="1"/>
          </p:cNvSpPr>
          <p:nvPr>
            <p:ph idx="1"/>
          </p:nvPr>
        </p:nvSpPr>
        <p:spPr>
          <a:xfrm>
            <a:off x="338327" y="959095"/>
            <a:ext cx="8731027" cy="4902209"/>
          </a:xfrm>
        </p:spPr>
        <p:txBody>
          <a:bodyPr>
            <a:normAutofit/>
          </a:bodyPr>
          <a:lstStyle/>
          <a:p>
            <a:r>
              <a:rPr lang="en-US" b="1" dirty="0"/>
              <a:t>Work Closely with FHWA</a:t>
            </a:r>
          </a:p>
          <a:p>
            <a:pPr lvl="1"/>
            <a:r>
              <a:rPr lang="en-US" b="1" dirty="0"/>
              <a:t>Design Exception Process</a:t>
            </a:r>
          </a:p>
          <a:p>
            <a:pPr lvl="1"/>
            <a:r>
              <a:rPr lang="en-US" b="1" dirty="0"/>
              <a:t>Systems Engineering Analysis (SEA)</a:t>
            </a:r>
          </a:p>
          <a:p>
            <a:pPr lvl="1"/>
            <a:r>
              <a:rPr lang="en-US" b="1" dirty="0"/>
              <a:t>Conceptual Operations (</a:t>
            </a:r>
            <a:r>
              <a:rPr lang="en-US" b="1" dirty="0" err="1"/>
              <a:t>ConOps</a:t>
            </a:r>
            <a:r>
              <a:rPr lang="en-US" b="1" dirty="0"/>
              <a:t>)</a:t>
            </a:r>
          </a:p>
          <a:p>
            <a:r>
              <a:rPr lang="en-US" b="1" dirty="0"/>
              <a:t>Better Public Engagement</a:t>
            </a:r>
          </a:p>
          <a:p>
            <a:pPr lvl="1"/>
            <a:r>
              <a:rPr lang="en-US" b="1" dirty="0"/>
              <a:t>VDOT completed Public Involvement in-house</a:t>
            </a:r>
          </a:p>
          <a:p>
            <a:pPr lvl="1"/>
            <a:r>
              <a:rPr lang="en-US" b="1" dirty="0"/>
              <a:t>Utilize staff that communicate well to ALL users, not just engineers; reach all users through technology</a:t>
            </a:r>
          </a:p>
          <a:p>
            <a:r>
              <a:rPr lang="en-US" b="1" dirty="0"/>
              <a:t>Emergency Responders</a:t>
            </a:r>
          </a:p>
          <a:p>
            <a:pPr lvl="1"/>
            <a:r>
              <a:rPr lang="en-US" b="1" dirty="0"/>
              <a:t>Engage during design to ensure they are accommodated</a:t>
            </a:r>
          </a:p>
          <a:p>
            <a:pPr lvl="1"/>
            <a:endParaRPr lang="en-US" b="1" dirty="0"/>
          </a:p>
        </p:txBody>
      </p:sp>
      <p:pic>
        <p:nvPicPr>
          <p:cNvPr id="4" name="Picture 3"/>
          <p:cNvPicPr>
            <a:picLocks/>
          </p:cNvPicPr>
          <p:nvPr/>
        </p:nvPicPr>
        <p:blipFill>
          <a:blip r:embed="rId3"/>
          <a:stretch>
            <a:fillRect/>
          </a:stretch>
        </p:blipFill>
        <p:spPr>
          <a:xfrm>
            <a:off x="8988552" y="155448"/>
            <a:ext cx="2926080" cy="92354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41883212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Lessons Learned - Minnesota</a:t>
            </a:r>
          </a:p>
        </p:txBody>
      </p:sp>
      <p:sp>
        <p:nvSpPr>
          <p:cNvPr id="7" name="Content Placeholder 2"/>
          <p:cNvSpPr>
            <a:spLocks noGrp="1"/>
          </p:cNvSpPr>
          <p:nvPr>
            <p:ph idx="1"/>
          </p:nvPr>
        </p:nvSpPr>
        <p:spPr>
          <a:xfrm>
            <a:off x="338327" y="959095"/>
            <a:ext cx="8731027" cy="4902209"/>
          </a:xfrm>
        </p:spPr>
        <p:txBody>
          <a:bodyPr>
            <a:normAutofit/>
          </a:bodyPr>
          <a:lstStyle/>
          <a:p>
            <a:r>
              <a:rPr lang="en-US" b="1" dirty="0"/>
              <a:t>Engaged FHWA early</a:t>
            </a:r>
          </a:p>
          <a:p>
            <a:pPr lvl="1"/>
            <a:r>
              <a:rPr lang="en-US" b="1" dirty="0"/>
              <a:t>Design Exception process went smoothly</a:t>
            </a:r>
          </a:p>
          <a:p>
            <a:r>
              <a:rPr lang="en-US" b="1" dirty="0"/>
              <a:t>Multiple Strategies for Operations</a:t>
            </a:r>
          </a:p>
          <a:p>
            <a:pPr lvl="1"/>
            <a:r>
              <a:rPr lang="en-US" b="1" dirty="0"/>
              <a:t>Several for inclement weather</a:t>
            </a:r>
          </a:p>
          <a:p>
            <a:pPr lvl="1"/>
            <a:r>
              <a:rPr lang="en-US" b="1" dirty="0"/>
              <a:t>Several for various incidents</a:t>
            </a:r>
          </a:p>
          <a:p>
            <a:pPr lvl="1"/>
            <a:r>
              <a:rPr lang="en-US" b="1" dirty="0"/>
              <a:t>Several for various levels of congestion</a:t>
            </a:r>
          </a:p>
          <a:p>
            <a:pPr lvl="1"/>
            <a:r>
              <a:rPr lang="en-US" b="1" dirty="0"/>
              <a:t>Became challenging getting operators trained</a:t>
            </a:r>
          </a:p>
          <a:p>
            <a:r>
              <a:rPr lang="en-US" b="1" dirty="0"/>
              <a:t>Public Involvement</a:t>
            </a:r>
          </a:p>
          <a:p>
            <a:pPr lvl="1"/>
            <a:r>
              <a:rPr lang="en-US" b="1" dirty="0"/>
              <a:t>Completed this in-house</a:t>
            </a:r>
          </a:p>
          <a:p>
            <a:pPr lvl="1"/>
            <a:r>
              <a:rPr lang="en-US" b="1" dirty="0"/>
              <a:t>Struggled to get education out to all users prior to opening</a:t>
            </a:r>
          </a:p>
          <a:p>
            <a:pPr lvl="1"/>
            <a:endParaRPr lang="en-US" b="1" dirty="0"/>
          </a:p>
        </p:txBody>
      </p:sp>
      <p:pic>
        <p:nvPicPr>
          <p:cNvPr id="3" name="Picture 2"/>
          <p:cNvPicPr>
            <a:picLocks/>
          </p:cNvPicPr>
          <p:nvPr/>
        </p:nvPicPr>
        <p:blipFill>
          <a:blip r:embed="rId3"/>
          <a:stretch>
            <a:fillRect/>
          </a:stretch>
        </p:blipFill>
        <p:spPr>
          <a:xfrm>
            <a:off x="8988552" y="155448"/>
            <a:ext cx="2926080" cy="92354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31627996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Lessons Learned - Washington</a:t>
            </a:r>
          </a:p>
        </p:txBody>
      </p:sp>
      <p:sp>
        <p:nvSpPr>
          <p:cNvPr id="7" name="Content Placeholder 2"/>
          <p:cNvSpPr>
            <a:spLocks noGrp="1"/>
          </p:cNvSpPr>
          <p:nvPr>
            <p:ph idx="1"/>
          </p:nvPr>
        </p:nvSpPr>
        <p:spPr>
          <a:xfrm>
            <a:off x="338327" y="959095"/>
            <a:ext cx="8731027" cy="4902209"/>
          </a:xfrm>
        </p:spPr>
        <p:txBody>
          <a:bodyPr>
            <a:normAutofit/>
          </a:bodyPr>
          <a:lstStyle/>
          <a:p>
            <a:r>
              <a:rPr lang="en-US" b="1" dirty="0"/>
              <a:t>FHWA Engagement</a:t>
            </a:r>
          </a:p>
          <a:p>
            <a:pPr lvl="1"/>
            <a:r>
              <a:rPr lang="en-US" b="1" dirty="0"/>
              <a:t>Didn’t engage them early enough in the project process</a:t>
            </a:r>
          </a:p>
          <a:p>
            <a:r>
              <a:rPr lang="en-US" b="1" dirty="0"/>
              <a:t>Documentation</a:t>
            </a:r>
          </a:p>
          <a:p>
            <a:pPr lvl="1"/>
            <a:r>
              <a:rPr lang="en-US" b="1" dirty="0"/>
              <a:t>Filed several design variances</a:t>
            </a:r>
          </a:p>
          <a:p>
            <a:pPr lvl="1"/>
            <a:r>
              <a:rPr lang="en-US" b="1" dirty="0"/>
              <a:t>Needed good documentation of the variances</a:t>
            </a:r>
          </a:p>
          <a:p>
            <a:pPr lvl="1"/>
            <a:r>
              <a:rPr lang="en-US" b="1" dirty="0"/>
              <a:t>Needed good justifications for the variances</a:t>
            </a:r>
          </a:p>
          <a:p>
            <a:r>
              <a:rPr lang="en-US" b="1" dirty="0"/>
              <a:t>Public Involvement</a:t>
            </a:r>
          </a:p>
          <a:p>
            <a:pPr lvl="1"/>
            <a:r>
              <a:rPr lang="en-US" b="1" dirty="0"/>
              <a:t>Completed this in-house</a:t>
            </a:r>
          </a:p>
          <a:p>
            <a:pPr lvl="1"/>
            <a:r>
              <a:rPr lang="en-US" b="1" dirty="0"/>
              <a:t>Struggled to get education out to all users prior to opening</a:t>
            </a:r>
          </a:p>
          <a:p>
            <a:pPr lvl="1"/>
            <a:endParaRPr lang="en-US" b="1" dirty="0"/>
          </a:p>
        </p:txBody>
      </p:sp>
      <p:pic>
        <p:nvPicPr>
          <p:cNvPr id="4" name="Picture 3"/>
          <p:cNvPicPr>
            <a:picLocks/>
          </p:cNvPicPr>
          <p:nvPr/>
        </p:nvPicPr>
        <p:blipFill>
          <a:blip r:embed="rId3"/>
          <a:stretch>
            <a:fillRect/>
          </a:stretch>
        </p:blipFill>
        <p:spPr>
          <a:xfrm>
            <a:off x="8988552" y="155448"/>
            <a:ext cx="2926080" cy="92354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2254673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Where is HSR Implemented?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328" y="959095"/>
            <a:ext cx="11494008" cy="529732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3442865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6662"/>
            <a:ext cx="11494008" cy="802433"/>
          </a:xfrm>
        </p:spPr>
        <p:txBody>
          <a:bodyPr/>
          <a:lstStyle/>
          <a:p>
            <a:r>
              <a:rPr lang="en-US" b="1" dirty="0">
                <a:solidFill>
                  <a:srgbClr val="7030A0"/>
                </a:solidFill>
              </a:rPr>
              <a:t>Where is HSR Implemented?</a:t>
            </a:r>
          </a:p>
        </p:txBody>
      </p:sp>
      <p:pic>
        <p:nvPicPr>
          <p:cNvPr id="4" name="Picture 3"/>
          <p:cNvPicPr>
            <a:picLocks/>
          </p:cNvPicPr>
          <p:nvPr/>
        </p:nvPicPr>
        <p:blipFill>
          <a:blip r:embed="rId2"/>
          <a:stretch>
            <a:fillRect/>
          </a:stretch>
        </p:blipFill>
        <p:spPr>
          <a:xfrm>
            <a:off x="338328" y="960120"/>
            <a:ext cx="11494008" cy="5294376"/>
          </a:xfrm>
          <a:prstGeom prst="rect">
            <a:avLst/>
          </a:prstGeom>
        </p:spPr>
      </p:pic>
      <p:sp>
        <p:nvSpPr>
          <p:cNvPr id="6" name="TextBox 5"/>
          <p:cNvSpPr txBox="1"/>
          <p:nvPr/>
        </p:nvSpPr>
        <p:spPr>
          <a:xfrm>
            <a:off x="8027571" y="1075039"/>
            <a:ext cx="3512795" cy="646331"/>
          </a:xfrm>
          <a:prstGeom prst="rect">
            <a:avLst/>
          </a:prstGeom>
          <a:noFill/>
        </p:spPr>
        <p:txBody>
          <a:bodyPr wrap="square" rtlCol="0">
            <a:spAutoFit/>
          </a:bodyPr>
          <a:lstStyle/>
          <a:p>
            <a:r>
              <a:rPr lang="en-US" b="1" dirty="0"/>
              <a:t>States employing Part-Time Shoulder Use in 2016</a:t>
            </a:r>
          </a:p>
        </p:txBody>
      </p:sp>
      <p:sp>
        <p:nvSpPr>
          <p:cNvPr id="7" name="TextBox 6"/>
          <p:cNvSpPr txBox="1"/>
          <p:nvPr/>
        </p:nvSpPr>
        <p:spPr>
          <a:xfrm>
            <a:off x="961870" y="5608165"/>
            <a:ext cx="3512795" cy="369332"/>
          </a:xfrm>
          <a:prstGeom prst="rect">
            <a:avLst/>
          </a:prstGeom>
          <a:noFill/>
        </p:spPr>
        <p:txBody>
          <a:bodyPr wrap="square" rtlCol="0">
            <a:spAutoFit/>
          </a:bodyPr>
          <a:lstStyle/>
          <a:p>
            <a:r>
              <a:rPr lang="en-US" b="1" i="1" dirty="0"/>
              <a:t>Source: FHWA</a:t>
            </a:r>
          </a:p>
        </p:txBody>
      </p:sp>
      <p:sp>
        <p:nvSpPr>
          <p:cNvPr id="8" name="Oval 7"/>
          <p:cNvSpPr/>
          <p:nvPr/>
        </p:nvSpPr>
        <p:spPr>
          <a:xfrm rot="1715067">
            <a:off x="6880124" y="1658462"/>
            <a:ext cx="1836174" cy="1143000"/>
          </a:xfrm>
          <a:prstGeom prst="ellipse">
            <a:avLst/>
          </a:prstGeom>
          <a:solidFill>
            <a:srgbClr val="92D050">
              <a:alpha val="40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122333" y="2138867"/>
            <a:ext cx="1504135" cy="1645193"/>
          </a:xfrm>
          <a:prstGeom prst="ellipse">
            <a:avLst/>
          </a:prstGeom>
          <a:solidFill>
            <a:srgbClr val="92D050">
              <a:alpha val="40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098636" y="2483893"/>
            <a:ext cx="949834" cy="947600"/>
          </a:xfrm>
          <a:prstGeom prst="ellipse">
            <a:avLst/>
          </a:prstGeom>
          <a:solidFill>
            <a:srgbClr val="92D050">
              <a:alpha val="40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3112" y="6253471"/>
            <a:ext cx="972312" cy="567952"/>
          </a:xfrm>
          <a:prstGeom prst="rect">
            <a:avLst/>
          </a:prstGeom>
        </p:spPr>
      </p:pic>
    </p:spTree>
    <p:extLst>
      <p:ext uri="{BB962C8B-B14F-4D97-AF65-F5344CB8AC3E}">
        <p14:creationId xmlns:p14="http://schemas.microsoft.com/office/powerpoint/2010/main" val="268159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0F30E28F43D84881B1E447717B93F8" ma:contentTypeVersion="7" ma:contentTypeDescription="Create a new document." ma:contentTypeScope="" ma:versionID="b748e49c15c57adbcf31b8296ec0e051">
  <xsd:schema xmlns:xsd="http://www.w3.org/2001/XMLSchema" xmlns:xs="http://www.w3.org/2001/XMLSchema" xmlns:p="http://schemas.microsoft.com/office/2006/metadata/properties" xmlns:ns2="b47a5aad-adfb-4dac-9d3f-47090e67d565" targetNamespace="http://schemas.microsoft.com/office/2006/metadata/properties" ma:root="true" ma:fieldsID="10e404f992e9072f4276d4f787b18ba3" ns2:_="">
    <xsd:import namespace="b47a5aad-adfb-4dac-9d3f-47090e67d565"/>
    <xsd:element name="properties">
      <xsd:complexType>
        <xsd:sequence>
          <xsd:element name="documentManagement">
            <xsd:complexType>
              <xsd:all>
                <xsd:element ref="ns2:Speakers" minOccurs="0"/>
                <xsd:element ref="ns2:Day" minOccurs="0"/>
                <xsd:element ref="ns2:Year" minOccurs="0"/>
                <xsd:element ref="ns2:Se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7a5aad-adfb-4dac-9d3f-47090e67d565" elementFormDefault="qualified">
    <xsd:import namespace="http://schemas.microsoft.com/office/2006/documentManagement/types"/>
    <xsd:import namespace="http://schemas.microsoft.com/office/infopath/2007/PartnerControls"/>
    <xsd:element name="Speakers" ma:index="4" nillable="true" ma:displayName="Speakers" ma:internalName="Speakers" ma:readOnly="false">
      <xsd:simpleType>
        <xsd:restriction base="dms:Note">
          <xsd:maxLength value="255"/>
        </xsd:restriction>
      </xsd:simpleType>
    </xsd:element>
    <xsd:element name="Day" ma:index="5" nillable="true" ma:displayName="Day" ma:internalName="Day" ma:readOnly="false">
      <xsd:simpleType>
        <xsd:restriction base="dms:Text">
          <xsd:maxLength value="255"/>
        </xsd:restriction>
      </xsd:simpleType>
    </xsd:element>
    <xsd:element name="Year" ma:index="6" nillable="true" ma:displayName="Year" ma:internalName="Year" ma:readOnly="false">
      <xsd:simpleType>
        <xsd:restriction base="dms:Text">
          <xsd:maxLength value="255"/>
        </xsd:restriction>
      </xsd:simpleType>
    </xsd:element>
    <xsd:element name="Section" ma:index="7" nillable="true" ma:displayName="Section" ma:internalName="Section"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Year xmlns="b47a5aad-adfb-4dac-9d3f-47090e67d565">2018</Year>
    <Day xmlns="b47a5aad-adfb-4dac-9d3f-47090e67d565">Wednesday</Day>
    <Speakers xmlns="b47a5aad-adfb-4dac-9d3f-47090e67d565">Brian Toombs</Speakers>
    <Section xmlns="b47a5aad-adfb-4dac-9d3f-47090e67d565">Design</Section>
  </documentManagement>
</p:properties>
</file>

<file path=customXml/itemProps1.xml><?xml version="1.0" encoding="utf-8"?>
<ds:datastoreItem xmlns:ds="http://schemas.openxmlformats.org/officeDocument/2006/customXml" ds:itemID="{1062FA76-742E-4EEE-B404-981B87904111}"/>
</file>

<file path=customXml/itemProps2.xml><?xml version="1.0" encoding="utf-8"?>
<ds:datastoreItem xmlns:ds="http://schemas.openxmlformats.org/officeDocument/2006/customXml" ds:itemID="{FB52CE18-991B-4AC6-AA86-CC63CE1E63BA}"/>
</file>

<file path=customXml/itemProps3.xml><?xml version="1.0" encoding="utf-8"?>
<ds:datastoreItem xmlns:ds="http://schemas.openxmlformats.org/officeDocument/2006/customXml" ds:itemID="{4588D8DF-805F-43DF-B927-EAE31138AA73}"/>
</file>

<file path=docProps/app.xml><?xml version="1.0" encoding="utf-8"?>
<Properties xmlns="http://schemas.openxmlformats.org/officeDocument/2006/extended-properties" xmlns:vt="http://schemas.openxmlformats.org/officeDocument/2006/docPropsVTypes">
  <TotalTime>399</TotalTime>
  <Words>2720</Words>
  <Application>Microsoft Office PowerPoint</Application>
  <PresentationFormat>Widescreen</PresentationFormat>
  <Paragraphs>465</Paragraphs>
  <Slides>72</Slides>
  <Notes>26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72</vt:i4>
      </vt:variant>
    </vt:vector>
  </HeadingPairs>
  <TitlesOfParts>
    <vt:vector size="81" baseType="lpstr">
      <vt:lpstr>Arial</vt:lpstr>
      <vt:lpstr>Calibri</vt:lpstr>
      <vt:lpstr>Calibri Light</vt:lpstr>
      <vt:lpstr>Candara</vt:lpstr>
      <vt:lpstr>Trebuchet MS</vt:lpstr>
      <vt:lpstr>Wingdings</vt:lpstr>
      <vt:lpstr>Wingdings 3</vt:lpstr>
      <vt:lpstr>1_Office Theme</vt:lpstr>
      <vt:lpstr>Facet</vt:lpstr>
      <vt:lpstr>PowerPoint Presentation</vt:lpstr>
      <vt:lpstr>Agenda</vt:lpstr>
      <vt:lpstr>What is HSR?</vt:lpstr>
      <vt:lpstr>What is HSR?</vt:lpstr>
      <vt:lpstr>Origin of HSR</vt:lpstr>
      <vt:lpstr>Origin of HSR</vt:lpstr>
      <vt:lpstr>Different HSR Concepts</vt:lpstr>
      <vt:lpstr>Where is HSR Implemented?</vt:lpstr>
      <vt:lpstr>Where is HSR Implemented?</vt:lpstr>
      <vt:lpstr>Where is HSR Implemented?</vt:lpstr>
      <vt:lpstr>Where is HSR Implemented?</vt:lpstr>
      <vt:lpstr>Analysis Considerations</vt:lpstr>
      <vt:lpstr>Traffic Analysis</vt:lpstr>
      <vt:lpstr>Traffic Analysis</vt:lpstr>
      <vt:lpstr>Traffic Analysis</vt:lpstr>
      <vt:lpstr>Appropriate Length of HSR</vt:lpstr>
      <vt:lpstr>HSR Lane Termination</vt:lpstr>
      <vt:lpstr>Safety Analysis</vt:lpstr>
      <vt:lpstr>Safety Analysis – Case Study in Ohio</vt:lpstr>
      <vt:lpstr>Safety Analysis – Case Study in Ohio</vt:lpstr>
      <vt:lpstr>Safety Analysis – Case Study in Ohio</vt:lpstr>
      <vt:lpstr>Safety Analysis – Case Study in Ohio</vt:lpstr>
      <vt:lpstr>Safety Analysis – Case Study in Ohio</vt:lpstr>
      <vt:lpstr>Safety Analysis – Case Study in Ohio</vt:lpstr>
      <vt:lpstr>Safety Analysis</vt:lpstr>
      <vt:lpstr>Cost Considerations</vt:lpstr>
      <vt:lpstr>Cost Considerations of HSR</vt:lpstr>
      <vt:lpstr>However………</vt:lpstr>
      <vt:lpstr>Benefit/Cost Analysis of HSR</vt:lpstr>
      <vt:lpstr>Benefit/Cost Analysis of HSR</vt:lpstr>
      <vt:lpstr>Design Considerations</vt:lpstr>
      <vt:lpstr>ITS Design – CCTV Cameras</vt:lpstr>
      <vt:lpstr>ITS Design - Gantries</vt:lpstr>
      <vt:lpstr>ITS Design – Dynamic Message Signs</vt:lpstr>
      <vt:lpstr>ITS Design – Put It All Together</vt:lpstr>
      <vt:lpstr>Geometric Design</vt:lpstr>
      <vt:lpstr>Geometric Design – Cross Slope</vt:lpstr>
      <vt:lpstr>Geometric Design – Cross Slope</vt:lpstr>
      <vt:lpstr>Pavement Design</vt:lpstr>
      <vt:lpstr>Implementation</vt:lpstr>
      <vt:lpstr>ConOps &amp; Systems Engineering Analysis</vt:lpstr>
      <vt:lpstr>Design Exceptions</vt:lpstr>
      <vt:lpstr>Stakeholder Engagement</vt:lpstr>
      <vt:lpstr>Public Involvement</vt:lpstr>
      <vt:lpstr>Public Outreach</vt:lpstr>
      <vt:lpstr>Operations</vt:lpstr>
      <vt:lpstr>Law Enforcement</vt:lpstr>
      <vt:lpstr>Emergency Pull-Offs - Virginia</vt:lpstr>
      <vt:lpstr>Emergency Pull-Offs - Michigan</vt:lpstr>
      <vt:lpstr>System Start-Up – Daily Sweep</vt:lpstr>
      <vt:lpstr>Incident Management</vt:lpstr>
      <vt:lpstr>Screening Process</vt:lpstr>
      <vt:lpstr>Screening Process - Planning</vt:lpstr>
      <vt:lpstr>Screening Process – Pre-Engineering</vt:lpstr>
      <vt:lpstr>Screening Process – Pre-Engineering</vt:lpstr>
      <vt:lpstr>Potentially Good HSR Candidates</vt:lpstr>
      <vt:lpstr>Questions?</vt:lpstr>
      <vt:lpstr>Extra Slides</vt:lpstr>
      <vt:lpstr>Where is HSR Implemented?</vt:lpstr>
      <vt:lpstr>Where is HSR Implemented?</vt:lpstr>
      <vt:lpstr>HSR Lane Termination</vt:lpstr>
      <vt:lpstr>Safety Analysis – Case Study in Ohio</vt:lpstr>
      <vt:lpstr>Public Outreach</vt:lpstr>
      <vt:lpstr>Incident Management</vt:lpstr>
      <vt:lpstr>Incident Management</vt:lpstr>
      <vt:lpstr>Incident Management - Ohio</vt:lpstr>
      <vt:lpstr>Incident Management - Ohio</vt:lpstr>
      <vt:lpstr>Other State’s Lessons Learned</vt:lpstr>
      <vt:lpstr>Lessons Learned - Michigan</vt:lpstr>
      <vt:lpstr>Lessons Learned - Virginia</vt:lpstr>
      <vt:lpstr>Lessons Learned - Minnesota</vt:lpstr>
      <vt:lpstr>Lessons Learned - Washington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Martin, Brian</dc:creator>
  <cp:lastModifiedBy>Toombs, Brian</cp:lastModifiedBy>
  <cp:revision>119</cp:revision>
  <dcterms:created xsi:type="dcterms:W3CDTF">2017-04-10T01:32:20Z</dcterms:created>
  <dcterms:modified xsi:type="dcterms:W3CDTF">2018-09-05T01:20:15Z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0x0101009E0F30E28F43D84881B1E447717B93F8</vt:lpwstr>
  </property>
</Properties>
</file>